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6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54" r:id="rId299"/>
    <p:sldId id="555" r:id="rId300"/>
    <p:sldId id="556" r:id="rId301"/>
    <p:sldId id="557" r:id="rId302"/>
    <p:sldId id="558" r:id="rId303"/>
    <p:sldId id="559" r:id="rId304"/>
    <p:sldId id="560" r:id="rId305"/>
    <p:sldId id="561" r:id="rId306"/>
    <p:sldId id="562" r:id="rId307"/>
    <p:sldId id="563" r:id="rId308"/>
    <p:sldId id="564" r:id="rId309"/>
    <p:sldId id="565" r:id="rId310"/>
    <p:sldId id="566" r:id="rId311"/>
    <p:sldId id="567" r:id="rId312"/>
    <p:sldId id="568" r:id="rId313"/>
    <p:sldId id="569" r:id="rId314"/>
    <p:sldId id="570" r:id="rId315"/>
    <p:sldId id="571" r:id="rId316"/>
    <p:sldId id="572" r:id="rId317"/>
    <p:sldId id="573" r:id="rId318"/>
    <p:sldId id="574" r:id="rId319"/>
    <p:sldId id="575" r:id="rId320"/>
    <p:sldId id="576" r:id="rId321"/>
    <p:sldId id="577" r:id="rId322"/>
    <p:sldId id="578" r:id="rId323"/>
    <p:sldId id="579" r:id="rId324"/>
    <p:sldId id="580" r:id="rId325"/>
    <p:sldId id="581" r:id="rId326"/>
    <p:sldId id="582" r:id="rId327"/>
    <p:sldId id="583" r:id="rId328"/>
    <p:sldId id="584" r:id="rId329"/>
    <p:sldId id="585" r:id="rId330"/>
    <p:sldId id="586" r:id="rId331"/>
    <p:sldId id="587" r:id="rId332"/>
    <p:sldId id="588" r:id="rId333"/>
    <p:sldId id="589" r:id="rId334"/>
    <p:sldId id="590" r:id="rId335"/>
    <p:sldId id="591" r:id="rId336"/>
    <p:sldId id="592" r:id="rId337"/>
    <p:sldId id="593" r:id="rId338"/>
    <p:sldId id="594" r:id="rId339"/>
    <p:sldId id="595" r:id="rId340"/>
    <p:sldId id="596" r:id="rId341"/>
    <p:sldId id="597" r:id="rId342"/>
    <p:sldId id="598" r:id="rId343"/>
    <p:sldId id="599" r:id="rId344"/>
    <p:sldId id="600" r:id="rId345"/>
    <p:sldId id="601" r:id="rId346"/>
    <p:sldId id="602" r:id="rId347"/>
    <p:sldId id="603" r:id="rId348"/>
    <p:sldId id="604" r:id="rId349"/>
    <p:sldId id="605" r:id="rId350"/>
    <p:sldId id="606" r:id="rId351"/>
    <p:sldId id="607" r:id="rId352"/>
    <p:sldId id="608" r:id="rId353"/>
    <p:sldId id="609" r:id="rId354"/>
    <p:sldId id="610" r:id="rId355"/>
    <p:sldId id="611" r:id="rId356"/>
    <p:sldId id="612" r:id="rId357"/>
    <p:sldId id="613" r:id="rId358"/>
    <p:sldId id="614" r:id="rId359"/>
    <p:sldId id="615" r:id="rId360"/>
    <p:sldId id="616" r:id="rId361"/>
    <p:sldId id="617" r:id="rId362"/>
    <p:sldId id="618" r:id="rId36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viewProps" Target="view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tableStyles" Target="tableStyles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theme" Target="theme/theme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484FF-91D6-4E0A-B231-24E53FFA9D39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154EB-A42A-4BBD-9CB4-446ADE5257B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610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54430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58139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178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28630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179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70902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172628-21F1-47FF-BF4C-5CE7C8C55DA5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58134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95B1D-EC5B-426D-9BEA-45F6C2B62C27}" type="slidenum">
              <a:rPr lang="hr-HR" smtClean="0"/>
              <a:t>258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3372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nd/4.0/deed.hr" TargetMode="External"/><Relationship Id="rId7" Type="http://schemas.openxmlformats.org/officeDocument/2006/relationships/image" Target="../media/image3.gif"/><Relationship Id="rId2" Type="http://schemas.openxmlformats.org/officeDocument/2006/relationships/hyperlink" Target="http://www.srce.unizg.h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www.srce.unizg.hr/otvoreni-pristup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7317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4073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68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1734" y="914400"/>
            <a:ext cx="5833534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8467" y="914400"/>
            <a:ext cx="5833534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sr-Latn-R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sr-Latn-RS"/>
              <a:t>8.</a:t>
            </a:r>
            <a:fld id="{158C7050-091A-4BCD-BF87-6E7F94DACEBB}" type="slidenum">
              <a:rPr lang="en-US" altLang="sr-Latn-RS"/>
              <a:pPr>
                <a:defRPr/>
              </a:pPr>
              <a:t>‹#›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737848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adnj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7979236" y="4756617"/>
            <a:ext cx="360000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hr-HR" sz="9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Srce politikom otvorenog pristupa široj javnosti osigurava dostupnost i korištenje svih rezultata rada Srca, a prvenstveno obrazovnih i stručnih informacija i sadržaja nastalih djelovanjem i radom Srca.</a:t>
            </a:r>
            <a:endParaRPr lang="hr-HR" sz="900" b="0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530599" y="4784060"/>
            <a:ext cx="368300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hr-HR" sz="9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Ovo djelo je dano na korištenje pod licencom Creative </a:t>
            </a:r>
            <a:r>
              <a:rPr lang="hr-HR" sz="9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Commons</a:t>
            </a:r>
            <a:r>
              <a:rPr lang="hr-HR" sz="9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hr-HR" sz="900" b="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Imenovanje-Nekomercijalno-Bez prerada</a:t>
            </a:r>
            <a:r>
              <a:rPr lang="hr-HR" sz="9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4.0 međunarodna. </a:t>
            </a:r>
            <a:endParaRPr lang="hr-HR" sz="900" b="1" u="none" kern="1200" dirty="0" smtClean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443337" y="5559345"/>
            <a:ext cx="1204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900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www.srce.unizg.hr</a:t>
            </a:r>
            <a:endParaRPr lang="hr-HR" sz="900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497218"/>
            <a:ext cx="9144000" cy="1835441"/>
          </a:xfrm>
        </p:spPr>
        <p:txBody>
          <a:bodyPr anchor="b">
            <a:normAutofit/>
          </a:bodyPr>
          <a:lstStyle>
            <a:lvl1pPr algn="ctr">
              <a:defRPr sz="2700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1524000" y="2612995"/>
            <a:ext cx="9144000" cy="188436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1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4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3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hr-HR" dirty="0" smtClean="0"/>
          </a:p>
        </p:txBody>
      </p:sp>
      <p:sp>
        <p:nvSpPr>
          <p:cNvPr id="2" name="Rectangle 1"/>
          <p:cNvSpPr/>
          <p:nvPr userDrawn="1"/>
        </p:nvSpPr>
        <p:spPr>
          <a:xfrm>
            <a:off x="3865491" y="5559347"/>
            <a:ext cx="3031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900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creativecommons.org/licenses/by-nc-nd/4.0/deed.hr</a:t>
            </a:r>
            <a:endParaRPr lang="hr-HR" sz="900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8718694" y="5514873"/>
            <a:ext cx="21210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r-HR" sz="900" b="1" u="none" kern="1200" dirty="0" smtClean="0">
                <a:solidFill>
                  <a:srgbClr val="CC3C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www.srce.unizg.hr/otvoreni-pristup</a:t>
            </a:r>
            <a:endParaRPr lang="hr-HR" sz="900" b="1" u="none" kern="1200" dirty="0">
              <a:solidFill>
                <a:srgbClr val="CC3C00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hlinkClick r:id="rId4"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05" y="6148349"/>
            <a:ext cx="1218462" cy="360000"/>
          </a:xfrm>
          <a:prstGeom prst="rect">
            <a:avLst/>
          </a:prstGeom>
        </p:spPr>
      </p:pic>
      <p:pic>
        <p:nvPicPr>
          <p:cNvPr id="16" name="Picture 2" descr="http://mirrors.creativecommons.org/presskit/buttons/88x31/png/by-nc-nd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42" y="6148349"/>
            <a:ext cx="137191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hlinkClick r:id="rId2"/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8" y="4725136"/>
            <a:ext cx="24621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3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248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90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7909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2529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640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6100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606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159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AE9143-D03A-4147-8B2E-BC7227E1B9CE}" type="datetimeFigureOut">
              <a:rPr lang="hr-HR" smtClean="0"/>
              <a:t>24.4.2023.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4046A6-F2B3-442B-B942-2A45E1DB3241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4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bin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UGUWr-TjR8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ex.hr/vijesti/clanak/lalovcu-neugodno-zbog-pada-bdpa-otkrio-da-najveca-placa-u-hrvatskoj-iznosi-377-tisuca-kuna-bruto/787582.aspx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9.wmf"/><Relationship Id="rId9" Type="http://schemas.openxmlformats.org/officeDocument/2006/relationships/image" Target="../media/image42.emf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views/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2.emf"/><Relationship Id="rId4" Type="http://schemas.openxmlformats.org/officeDocument/2006/relationships/image" Target="../media/image71.wmf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7.wmf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0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other-docs.html" TargetMode="Externa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packages" TargetMode="External"/><Relationship Id="rId2" Type="http://schemas.openxmlformats.org/officeDocument/2006/relationships/hyperlink" Target="https://stat.ethz.ch/mailman/listinfo/r-annou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.ethz.ch/mailman/listinfo/r-devel" TargetMode="External"/><Relationship Id="rId4" Type="http://schemas.openxmlformats.org/officeDocument/2006/relationships/hyperlink" Target="https://stat.ethz.ch/mailman/listinfo/r-help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9.wmf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0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mailman/listinfo/r-sig-geo" TargetMode="External"/><Relationship Id="rId2" Type="http://schemas.openxmlformats.org/officeDocument/2006/relationships/hyperlink" Target="http://www.r-project.org/mail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markmail.org/browse/org.r-project.r-sig-geo" TargetMode="Externa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04.wmf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tsusiatsoftware.net/jts/main.html)" TargetMode="External"/><Relationship Id="rId2" Type="http://schemas.openxmlformats.org/officeDocument/2006/relationships/hyperlink" Target="http://trac.osgeo.org/geos/" TargetMode="Externa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conferences.html" TargetMode="Externa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sdar-book.org/" TargetMode="Externa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atialreference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other-docs.html" TargetMode="External"/><Relationship Id="rId2" Type="http://schemas.openxmlformats.org/officeDocument/2006/relationships/hyperlink" Target="http://cran.r-project.org/manual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an.r-project.org/doc/contrib/Kasum-QuickRefCard_ver.1.2.pdf" TargetMode="External"/><Relationship Id="rId4" Type="http://schemas.openxmlformats.org/officeDocument/2006/relationships/hyperlink" Target="http://cran.r-project.org/doc/contrib/Kasum+Legovic-UvodUr.pdf" TargetMode="Externa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psg-registry.org/" TargetMode="Externa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gs.gov/" TargetMode="Externa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dal.org/index.html" TargetMode="Externa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e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4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olutionanalytics.com/news-events/revolution-analytics-positioned-%E2%80%9Cvisionaries%E2%80%9D-quadrant-first-ever-gartner-magic-quadrant" TargetMode="External"/><Relationship Id="rId2" Type="http://schemas.openxmlformats.org/officeDocument/2006/relationships/hyperlink" Target="http://www.oracle.com/technetwork/topics/bigdata/r-offerings-156636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volutionanalytics.com/companies-using-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GNU_Project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4248"/>
            <a:ext cx="9144000" cy="2112135"/>
          </a:xfrm>
        </p:spPr>
        <p:txBody>
          <a:bodyPr/>
          <a:lstStyle/>
          <a:p>
            <a:r>
              <a:rPr lang="hr-HR" dirty="0"/>
              <a:t>U</a:t>
            </a:r>
            <a:r>
              <a:rPr lang="hr-HR" dirty="0" smtClean="0"/>
              <a:t>vod u jezik R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Tehničko veleučilište u Zagrebu</a:t>
            </a:r>
          </a:p>
          <a:p>
            <a:r>
              <a:rPr lang="hr-HR" dirty="0" smtClean="0"/>
              <a:t>Kolegij: Primijenjena statistika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73553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Prednosti sustava R</a:t>
            </a:r>
            <a:endParaRPr lang="hr-HR" sz="2707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U potpunosti je programibilan i u podlozi nosi vrlo sofisticiran jezik – S.</a:t>
            </a:r>
          </a:p>
          <a:p>
            <a:pPr lvl="0"/>
            <a:r>
              <a:rPr lang="hr-HR" dirty="0"/>
              <a:t>Pisanjem skripti i korisničkih funkcija analize se jednostavno automatiziraju. Na taj način je i pojednostavljena priprema korisničkih paketa i njihovo stavljanje zajednici na korištenje i provjeru.</a:t>
            </a:r>
          </a:p>
          <a:p>
            <a:pPr lvl="0"/>
            <a:r>
              <a:rPr lang="hr-HR" dirty="0"/>
              <a:t>Kôd svake funkcije je javan i vidljiv je svaki pojedini korišten algoritam. Uz to, stručnjaci – statističari osiguravaju korektnost ponuđenih funkcija</a:t>
            </a:r>
            <a:r>
              <a:rPr lang="hr-HR" dirty="0" smtClean="0"/>
              <a:t>.</a:t>
            </a:r>
          </a:p>
          <a:p>
            <a:pPr lvl="0"/>
            <a:r>
              <a:rPr lang="hr-HR" dirty="0" smtClean="0"/>
              <a:t>Mogućnost prilagodbe sustava korisniku…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55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Što je to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2400" dirty="0"/>
          </a:p>
          <a:p>
            <a:pPr algn="just" eaLnBrk="1" hangingPunct="1">
              <a:defRPr/>
            </a:pPr>
            <a:r>
              <a:rPr lang="hr-HR" altLang="sr-Latn-RS" sz="2200" dirty="0"/>
              <a:t>Statistika je znanost o učenju iz podataka i mjerenja na način da kontrolira i komunicira nesigurnost u zaključcima te na taj način pruža bitne smjernice za upravljanje tijeka znanstvenog i društvenog napretka (</a:t>
            </a:r>
            <a:r>
              <a:rPr lang="hr-HR" altLang="sr-Latn-RS" sz="2200" dirty="0" err="1"/>
              <a:t>Davidian</a:t>
            </a:r>
            <a:r>
              <a:rPr lang="hr-HR" altLang="sr-Latn-RS" sz="2200" dirty="0"/>
              <a:t>, M. i Louis, TA, 10.1126/science.1218685).</a:t>
            </a:r>
          </a:p>
          <a:p>
            <a:pPr eaLnBrk="1" hangingPunct="1">
              <a:defRPr/>
            </a:pPr>
            <a:endParaRPr lang="hr-HR" altLang="sr-Latn-RS" sz="2200" dirty="0"/>
          </a:p>
          <a:p>
            <a:pPr algn="just" eaLnBrk="1" hangingPunct="1">
              <a:defRPr/>
            </a:pPr>
            <a:r>
              <a:rPr lang="hr-HR" altLang="sr-Latn-RS" sz="2200" dirty="0"/>
              <a:t>U svakodnevnom životu riječ statistika koristimo kada brojčanim vrijednostima pokušavamo opisati bitne karakteristike nekog skupa podataka (populacije).</a:t>
            </a:r>
          </a:p>
          <a:p>
            <a:pPr marL="0" indent="0">
              <a:buNone/>
              <a:defRPr/>
            </a:pPr>
            <a:r>
              <a:rPr lang="hr-HR" altLang="sr-Latn-RS" sz="2200" dirty="0"/>
              <a:t>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58B5CC-9AA4-41E6-86FD-3DD286E3CEA7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40772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Gdje statistika?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400" dirty="0"/>
          </a:p>
          <a:p>
            <a:pPr algn="just" eaLnBrk="1" hangingPunct="1"/>
            <a:r>
              <a:rPr lang="hr-HR" altLang="sr-Latn-RS" sz="2200" dirty="0"/>
              <a:t>Statističari primjenjuju statističke metode i način razmišljanja u raznim znanstvenim, društvenim i poslovnim područjima kao što su astronomija, biologija, obrazovanje, ekonomija, inženjerstvo, genetika, marketing, medicina, psihologija, javno zdravstvo, sport ... </a:t>
            </a:r>
          </a:p>
          <a:p>
            <a:pPr eaLnBrk="1" hangingPunct="1"/>
            <a:endParaRPr lang="hr-HR" altLang="sr-Latn-RS" sz="2200" dirty="0"/>
          </a:p>
          <a:p>
            <a:pPr algn="just" eaLnBrk="1" hangingPunct="1"/>
            <a:r>
              <a:rPr lang="hr-HR" altLang="sr-Latn-RS" sz="2200" dirty="0"/>
              <a:t>"Najbolja stvar u bavljenju statistikom je ta da se statističar ima priliku igrati se u svačijem dvorištu." (John </a:t>
            </a:r>
            <a:r>
              <a:rPr lang="hr-HR" altLang="sr-Latn-RS" sz="2200" dirty="0" err="1"/>
              <a:t>Tukey</a:t>
            </a:r>
            <a:r>
              <a:rPr lang="hr-HR" altLang="sr-Latn-RS" sz="2200" dirty="0"/>
              <a:t>, Bell </a:t>
            </a:r>
            <a:r>
              <a:rPr lang="hr-HR" altLang="sr-Latn-RS" sz="2200" dirty="0" err="1"/>
              <a:t>Labs</a:t>
            </a:r>
            <a:r>
              <a:rPr lang="hr-HR" altLang="sr-Latn-RS" sz="2200" dirty="0"/>
              <a:t>, Sveučilište </a:t>
            </a:r>
            <a:r>
              <a:rPr lang="hr-HR" altLang="sr-Latn-RS" sz="2200" dirty="0" err="1"/>
              <a:t>Princeton</a:t>
            </a:r>
            <a:r>
              <a:rPr lang="hr-HR" altLang="sr-Latn-RS" sz="2200" dirty="0"/>
              <a:t>).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D344C6-9DD2-4C40-B462-B5A188ABEF6C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101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9286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Čime se bavi statistika?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altLang="sr-Latn-RS" sz="2800" dirty="0"/>
          </a:p>
          <a:p>
            <a:pPr algn="just" eaLnBrk="1" hangingPunct="1">
              <a:defRPr/>
            </a:pPr>
            <a:r>
              <a:rPr lang="hr-HR" altLang="sr-Latn-RS" sz="2200" dirty="0"/>
              <a:t>Statistika se kao znanstvena disciplina bavi razvojem metoda </a:t>
            </a:r>
            <a:r>
              <a:rPr lang="hr-HR" altLang="sr-Latn-RS" sz="2200" b="1" dirty="0">
                <a:solidFill>
                  <a:srgbClr val="0070C0"/>
                </a:solidFill>
              </a:rPr>
              <a:t>prikupljanja</a:t>
            </a:r>
            <a:r>
              <a:rPr lang="hr-HR" altLang="sr-Latn-RS" sz="2200" dirty="0"/>
              <a:t>, </a:t>
            </a:r>
            <a:r>
              <a:rPr lang="hr-HR" altLang="sr-Latn-RS" sz="2200" b="1" dirty="0">
                <a:solidFill>
                  <a:srgbClr val="0070C0"/>
                </a:solidFill>
              </a:rPr>
              <a:t>opisivanja</a:t>
            </a:r>
            <a:r>
              <a:rPr lang="hr-HR" altLang="sr-Latn-RS" sz="2200" dirty="0"/>
              <a:t> i </a:t>
            </a:r>
            <a:r>
              <a:rPr lang="hr-HR" altLang="sr-Latn-RS" sz="2200" b="1" dirty="0">
                <a:solidFill>
                  <a:srgbClr val="0070C0"/>
                </a:solidFill>
              </a:rPr>
              <a:t>analiziranja</a:t>
            </a:r>
            <a:r>
              <a:rPr lang="hr-HR" altLang="sr-Latn-RS" sz="2200" dirty="0"/>
              <a:t> podataka te primjenom tih metoda u procesu donošenja zaključaka na temelju prikupljenih podataka.</a:t>
            </a:r>
          </a:p>
          <a:p>
            <a:pPr marL="0" indent="0">
              <a:buNone/>
              <a:defRPr/>
            </a:pPr>
            <a:r>
              <a:rPr lang="hr-HR" altLang="sr-Latn-RS" sz="2800" dirty="0"/>
              <a:t> </a:t>
            </a: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911EB-B6AF-4C8A-9D46-F0C8BE1F4715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22138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Što rade statističari?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200" dirty="0"/>
          </a:p>
          <a:p>
            <a:pPr eaLnBrk="1" hangingPunct="1"/>
            <a:endParaRPr lang="hr-HR" altLang="sr-Latn-RS" sz="2200" dirty="0"/>
          </a:p>
          <a:p>
            <a:pPr eaLnBrk="1" hangingPunct="1"/>
            <a:r>
              <a:rPr lang="hr-HR" altLang="sr-Latn-RS" sz="2200" dirty="0"/>
              <a:t>Prikupljaju podatke</a:t>
            </a:r>
          </a:p>
          <a:p>
            <a:pPr eaLnBrk="1" hangingPunct="1"/>
            <a:r>
              <a:rPr lang="hr-HR" altLang="sr-Latn-RS" sz="2200" dirty="0"/>
              <a:t>Sumiraju podatke</a:t>
            </a:r>
            <a:endParaRPr lang="en-US" altLang="sr-Latn-RS" sz="2200" dirty="0"/>
          </a:p>
          <a:p>
            <a:pPr eaLnBrk="1" hangingPunct="1"/>
            <a:r>
              <a:rPr lang="hr-HR" altLang="sr-Latn-RS" sz="2200" dirty="0"/>
              <a:t>Analiziraju podatke</a:t>
            </a:r>
            <a:endParaRPr lang="en-US" altLang="sr-Latn-RS" sz="2200" dirty="0"/>
          </a:p>
          <a:p>
            <a:pPr eaLnBrk="1" hangingPunct="1"/>
            <a:r>
              <a:rPr lang="hr-HR" altLang="sr-Latn-RS" sz="2200" dirty="0"/>
              <a:t>Donose zaključke i izvještavaju o rezultatima analize</a:t>
            </a:r>
            <a:endParaRPr lang="en-US" altLang="sr-Latn-RS" sz="220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C5D7D-BB2F-40D1-A149-C5E41091ECE1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103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3070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 anchor="ctr"/>
          <a:lstStyle/>
          <a:p>
            <a:pPr eaLnBrk="1" hangingPunct="1"/>
            <a:r>
              <a:rPr lang="hr-HR" altLang="sr-Latn-RS" sz="4400" dirty="0"/>
              <a:t>Osnovni pojmovi</a:t>
            </a:r>
            <a:endParaRPr lang="en-US" altLang="sr-Latn-RS" sz="4400" dirty="0"/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EB47FC-6CB1-4DD9-9416-5EFC2B7BAD6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6681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Populacija</a:t>
            </a:r>
            <a:endParaRPr lang="en-US" altLang="sr-Latn-RS" sz="40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2200" dirty="0"/>
              <a:t>U statistici, populacija je ukupan skup jedinki za koje želimo donositi zaključke.</a:t>
            </a:r>
          </a:p>
          <a:p>
            <a:pPr eaLnBrk="1" hangingPunct="1"/>
            <a:endParaRPr lang="hr-HR" altLang="sr-Latn-RS" sz="2200" dirty="0"/>
          </a:p>
          <a:p>
            <a:pPr algn="just" eaLnBrk="1" hangingPunct="1"/>
            <a:r>
              <a:rPr lang="hr-HR" altLang="sr-Latn-RS" sz="2200" dirty="0"/>
              <a:t>Populacije mogu biti velike, iako to nije nužno. Ono što je važno je da se populacijom naziva onaj skup koji obuhvaća sve ono o čemu smo znatiželjni.</a:t>
            </a:r>
            <a:endParaRPr lang="en-US" altLang="sr-Latn-RS" sz="2200" dirty="0"/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7F70DC-25DB-4FAD-A337-330EBEA32163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2727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se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20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682A34-792A-4A8D-BDCC-F54D9B9670F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106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23289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20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20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9E095-D60E-435F-A89C-BA47F745148C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7791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20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20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postotak loše </a:t>
            </a:r>
            <a:r>
              <a:rPr lang="hr-HR" sz="2000" dirty="0" err="1">
                <a:solidFill>
                  <a:schemeClr val="accent3">
                    <a:lumMod val="85000"/>
                  </a:schemeClr>
                </a:solidFill>
              </a:rPr>
              <a:t>istokarenih</a:t>
            </a: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516F2-C002-4021-8955-D9FA5F1C5A16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108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73317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defRPr/>
            </a:pPr>
            <a:r>
              <a:rPr lang="hr-HR" sz="20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>
              <a:defRPr/>
            </a:pPr>
            <a:r>
              <a:rPr lang="hr-HR" sz="20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>
              <a:defRPr/>
            </a:pPr>
            <a:r>
              <a:rPr lang="hr-HR" sz="2000" dirty="0"/>
              <a:t>Ako želimo znati postotak loše </a:t>
            </a:r>
            <a:r>
              <a:rPr lang="hr-HR" sz="2000" dirty="0" err="1"/>
              <a:t>istokarenih</a:t>
            </a:r>
            <a:r>
              <a:rPr lang="hr-HR" sz="20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Ako želimo znati prosječan prihod pop pjevača na domaćoj estradnoj sceni tada je naša populacija skup svih pop pjevača.</a:t>
            </a:r>
          </a:p>
          <a:p>
            <a:pPr lvl="1" algn="just" eaLnBrk="1" hangingPunct="1">
              <a:defRPr/>
            </a:pPr>
            <a:r>
              <a:rPr lang="hr-HR" sz="2000" dirty="0">
                <a:solidFill>
                  <a:schemeClr val="accent3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>
              <a:defRPr/>
            </a:pPr>
            <a:endParaRPr lang="en-US" altLang="sr-Latn-RS" dirty="0" smtClean="0"/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9A7F4F-1565-497A-8B45-BB4E4D53AC28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7853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Nedostaci sustava R</a:t>
            </a:r>
            <a:endParaRPr lang="hr-HR" sz="2707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svojoj suštini temelji se na 40 godina staroj tehnologiji.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slaba podrška analizama putem grafičkih sučelja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Graphical</a:t>
            </a:r>
            <a:r>
              <a:rPr lang="hr-HR" i="1" dirty="0"/>
              <a:t>  </a:t>
            </a:r>
            <a:r>
              <a:rPr lang="hr-HR" i="1" dirty="0" err="1"/>
              <a:t>User</a:t>
            </a:r>
            <a:r>
              <a:rPr lang="hr-HR" i="1" dirty="0"/>
              <a:t> </a:t>
            </a:r>
            <a:r>
              <a:rPr lang="hr-HR" i="1" dirty="0" err="1"/>
              <a:t>Interface</a:t>
            </a:r>
            <a:r>
              <a:rPr lang="hr-HR" dirty="0"/>
              <a:t> – GUI). Nužno je pisanje naredbi kako bi se provele analize i napravila vizualizacija rezultata. </a:t>
            </a:r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odlučuje o svakom koraku analize i provodi je po koracima. Ovakav način rada omogućuje neke prednosti kao što je čuvanje tijeka analize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processing log</a:t>
            </a:r>
            <a:r>
              <a:rPr lang="hr-HR" dirty="0"/>
              <a:t>) koji se koristi u svrhu izvještavanja ili ponavljanja analize. Mnogi navedeno smatraju prednošću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01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20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20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2000" dirty="0"/>
              <a:t>Ako želimo znati postotak loše </a:t>
            </a:r>
            <a:r>
              <a:rPr lang="hr-HR" altLang="sr-Latn-RS" sz="2000" dirty="0" err="1"/>
              <a:t>istokarenih</a:t>
            </a:r>
            <a:r>
              <a:rPr lang="hr-HR" altLang="sr-Latn-RS" sz="20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20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2000" dirty="0">
                <a:solidFill>
                  <a:schemeClr val="bg1">
                    <a:lumMod val="85000"/>
                  </a:schemeClr>
                </a:solidFill>
              </a:rPr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66222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Primjeri statističkih populacija</a:t>
            </a:r>
            <a:endParaRPr lang="en-US" altLang="sr-Latn-RS" sz="4000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/>
            <a:r>
              <a:rPr lang="hr-HR" altLang="sr-Latn-RS" sz="2000" dirty="0"/>
              <a:t>Ako želimo znati srednju težinu svih 20-godišnjaka u Hrvatskoj, onda je populacija svi pojedinci stari 20 godina koji žive u Hrvatskoj.</a:t>
            </a:r>
          </a:p>
          <a:p>
            <a:pPr lvl="1" algn="just" eaLnBrk="1" hangingPunct="1"/>
            <a:r>
              <a:rPr lang="hr-HR" altLang="sr-Latn-RS" sz="2000" dirty="0"/>
              <a:t>Ako želimo znati udio sredovječnih muškaraca koji nemaju srčani udar nakon što konzumirali određeni lijek, onda je populacija skup svih sredovječnih muškaraca koji su primali ovu terapiju.</a:t>
            </a:r>
          </a:p>
          <a:p>
            <a:pPr lvl="1" algn="just" eaLnBrk="1" hangingPunct="1"/>
            <a:r>
              <a:rPr lang="hr-HR" altLang="sr-Latn-RS" sz="2000" dirty="0"/>
              <a:t>Ako želimo znati postotak loše </a:t>
            </a:r>
            <a:r>
              <a:rPr lang="hr-HR" altLang="sr-Latn-RS" sz="2000" dirty="0" err="1"/>
              <a:t>istokarenih</a:t>
            </a:r>
            <a:r>
              <a:rPr lang="hr-HR" altLang="sr-Latn-RS" sz="2000" dirty="0"/>
              <a:t> dijelova nekog aparata u određenoj seriji proizvoda tada je naša populacija cjelokupan broj dijelova iz određene serije.</a:t>
            </a:r>
          </a:p>
          <a:p>
            <a:pPr lvl="1" algn="just" eaLnBrk="1" hangingPunct="1"/>
            <a:r>
              <a:rPr lang="hr-HR" altLang="sr-Latn-RS" sz="2000" dirty="0"/>
              <a:t>Ako želimo znati prosječan prihod pop pjevača na domaćoj estradnoj sceni tada je naša populacija skup svih pop pjevača.</a:t>
            </a:r>
          </a:p>
          <a:p>
            <a:pPr lvl="1" algn="just" eaLnBrk="1" hangingPunct="1"/>
            <a:r>
              <a:rPr lang="hr-HR" altLang="sr-Latn-RS" sz="2000" dirty="0"/>
              <a:t>…</a:t>
            </a:r>
          </a:p>
          <a:p>
            <a:pPr lvl="1" algn="just" eaLnBrk="1" hangingPunct="1"/>
            <a:endParaRPr lang="en-US" altLang="sr-Latn-RS" dirty="0" smtClean="0"/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4557F7-5AC4-4B1B-A67A-4C847E7D715A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111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88754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Uzorak</a:t>
            </a:r>
            <a:endParaRPr lang="en-US" altLang="sr-Latn-RS" sz="4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891" lvl="1" indent="-342891">
              <a:lnSpc>
                <a:spcPct val="150000"/>
              </a:lnSpc>
              <a:buFontTx/>
              <a:buChar char="•"/>
              <a:defRPr/>
            </a:pPr>
            <a:r>
              <a:rPr lang="hr-HR" sz="2200" dirty="0"/>
              <a:t>Mjerenje svih jedinki u populaciji je nemoguće.</a:t>
            </a:r>
          </a:p>
          <a:p>
            <a:pPr marL="342891" lvl="1" indent="-342891" algn="just">
              <a:lnSpc>
                <a:spcPct val="150000"/>
              </a:lnSpc>
              <a:buFontTx/>
              <a:buChar char="•"/>
              <a:defRPr/>
            </a:pPr>
            <a:r>
              <a:rPr lang="hr-HR" sz="2200" dirty="0"/>
              <a:t>Uzorkovanje populacije je proces selekcije podskupa.</a:t>
            </a:r>
          </a:p>
          <a:p>
            <a:pPr marL="342891" lvl="1" indent="-342891" algn="just">
              <a:lnSpc>
                <a:spcPct val="150000"/>
              </a:lnSpc>
              <a:buFontTx/>
              <a:buChar char="•"/>
              <a:defRPr/>
            </a:pPr>
            <a:r>
              <a:rPr lang="hr-HR" altLang="sr-Latn-RS" sz="2200" dirty="0"/>
              <a:t>Uzorak se odabire na način da </a:t>
            </a:r>
            <a:r>
              <a:rPr lang="hr-HR" altLang="sr-Latn-RS" sz="2200" b="1" dirty="0">
                <a:solidFill>
                  <a:srgbClr val="002060"/>
                </a:solidFill>
              </a:rPr>
              <a:t>reprezentira</a:t>
            </a:r>
            <a:r>
              <a:rPr lang="hr-HR" altLang="sr-Latn-RS" sz="2200" dirty="0"/>
              <a:t> populaciju u istraživanju</a:t>
            </a:r>
            <a:r>
              <a:rPr lang="en-US" altLang="sr-Latn-RS" sz="2200" dirty="0"/>
              <a:t>.</a:t>
            </a:r>
          </a:p>
          <a:p>
            <a:pPr eaLnBrk="1" hangingPunct="1">
              <a:buFontTx/>
              <a:buNone/>
              <a:defRPr/>
            </a:pPr>
            <a:endParaRPr lang="en-US" altLang="sr-Latn-RS" dirty="0" smtClean="0"/>
          </a:p>
          <a:p>
            <a:pPr eaLnBrk="1" hangingPunct="1">
              <a:defRPr/>
            </a:pPr>
            <a:endParaRPr lang="en-US" altLang="sr-Latn-RS" dirty="0" smtClean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7E86B9-C421-45AA-BABA-3ABB245FC28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112</a:t>
            </a:fld>
            <a:endParaRPr lang="en-US" altLang="sr-Latn-RS" sz="1400"/>
          </a:p>
        </p:txBody>
      </p:sp>
      <p:pic>
        <p:nvPicPr>
          <p:cNvPr id="2048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15" b="58038"/>
          <a:stretch>
            <a:fillRect/>
          </a:stretch>
        </p:blipFill>
        <p:spPr bwMode="auto">
          <a:xfrm>
            <a:off x="5180807" y="3827926"/>
            <a:ext cx="1830388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7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Statističko zaključivanje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B901A-C96A-44B2-8AA6-949FE515145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113</a:t>
            </a:fld>
            <a:endParaRPr lang="en-US" altLang="sr-Latn-RS" sz="1400"/>
          </a:p>
        </p:txBody>
      </p:sp>
      <p:grpSp>
        <p:nvGrpSpPr>
          <p:cNvPr id="3" name="Group 2"/>
          <p:cNvGrpSpPr/>
          <p:nvPr/>
        </p:nvGrpSpPr>
        <p:grpSpPr>
          <a:xfrm>
            <a:off x="2362200" y="1905000"/>
            <a:ext cx="8001000" cy="3048000"/>
            <a:chOff x="838200" y="1905000"/>
            <a:chExt cx="8001000" cy="3048000"/>
          </a:xfrm>
        </p:grpSpPr>
        <p:sp>
          <p:nvSpPr>
            <p:cNvPr id="2" name="Oval 1"/>
            <p:cNvSpPr/>
            <p:nvPr/>
          </p:nvSpPr>
          <p:spPr>
            <a:xfrm>
              <a:off x="5029200" y="1905000"/>
              <a:ext cx="3810000" cy="304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351" b="1" dirty="0"/>
                <a:t>POPULACIJA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838200" y="3124200"/>
              <a:ext cx="1600200" cy="685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1600" b="1" dirty="0"/>
                <a:t>UZORAK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529345" y="3429000"/>
              <a:ext cx="233271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95600" y="2971800"/>
              <a:ext cx="948786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351" dirty="0"/>
                <a:t>STATISTIKA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1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Načini uzorkovanja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400" dirty="0"/>
              <a:t>Uzorci se dijele na </a:t>
            </a:r>
            <a:r>
              <a:rPr lang="hr-HR" sz="2400" b="1" dirty="0"/>
              <a:t>nevjerojatnosne</a:t>
            </a:r>
            <a:r>
              <a:rPr lang="hr-HR" sz="2400" dirty="0"/>
              <a:t> koji se koriste u pilot studijama, kvalitativnim istraživanjima, razvojima hipoteza, a ne smiju se koristiti u statističkom zaključivanju, i </a:t>
            </a:r>
            <a:r>
              <a:rPr lang="hr-HR" sz="2400" b="1" dirty="0"/>
              <a:t>vjerojatnosne</a:t>
            </a:r>
            <a:r>
              <a:rPr lang="hr-HR" sz="2400" dirty="0"/>
              <a:t> koji se koriste pri statističkom zaključivanju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114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43415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48F9AA-7EFF-4416-9E8C-CDBC70196035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115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0387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22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42AFFB-1650-4C60-982B-D535B65B4CD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116</a:t>
            </a:fld>
            <a:endParaRPr lang="en-US" altLang="sr-Latn-RS" sz="1400"/>
          </a:p>
        </p:txBody>
      </p:sp>
      <p:pic>
        <p:nvPicPr>
          <p:cNvPr id="33797" name="Picture 4" descr="simple random s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58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Jednostavan slučajni uzorak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sz="2400" dirty="0"/>
              <a:t>Slučajno izabiremo n jedinki iz populacije veličine N pri čemu svaka jedinka ima jednaku šansu (vjerojatnost) da bude izabrana u uzorak.</a:t>
            </a:r>
          </a:p>
          <a:p>
            <a:pPr algn="just" eaLnBrk="1" hangingPunct="1"/>
            <a:endParaRPr lang="hr-HR" altLang="sr-Latn-RS" sz="2400" dirty="0"/>
          </a:p>
          <a:p>
            <a:pPr marL="0" indent="0" algn="just">
              <a:buNone/>
            </a:pPr>
            <a:r>
              <a:rPr lang="hr-HR" altLang="sr-Latn-RS" dirty="0"/>
              <a:t>PREDNOSTI: jednostavnost</a:t>
            </a:r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NEDOSTATCI: </a:t>
            </a:r>
            <a:r>
              <a:rPr lang="hr-HR" sz="2133" dirty="0"/>
              <a:t>postoji šansa da uzorak nije dovoljno precizan; uzorak može biti preskup</a:t>
            </a:r>
            <a:r>
              <a:rPr lang="hr-HR" altLang="sr-Latn-RS" dirty="0"/>
              <a:t>.</a:t>
            </a:r>
            <a:endParaRPr lang="hr-HR" altLang="sr-Latn-R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99BFD9-795A-46BE-95B5-8ED26D7601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117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41757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22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5F3DB6-C0D8-4D73-8B52-3460AF0971F3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118</a:t>
            </a:fld>
            <a:endParaRPr lang="en-US" altLang="sr-Latn-RS" sz="1400"/>
          </a:p>
        </p:txBody>
      </p:sp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  <a:endParaRPr lang="hr-HR" sz="22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DF42F8-3452-4D6D-9B86-5B94537CD8D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sr-Latn-RS" sz="1400"/>
          </a:p>
        </p:txBody>
      </p:sp>
      <p:pic>
        <p:nvPicPr>
          <p:cNvPr id="3686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4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Nedostaci sustava R</a:t>
            </a:r>
            <a:endParaRPr lang="hr-HR" sz="2707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Korisnik </a:t>
            </a:r>
            <a:r>
              <a:rPr lang="hr-HR" dirty="0"/>
              <a:t>mora prihvatiti novi način razmišljanja o podacima koje analizira, te o objektima i metodama. Mnogi ovo smatraju prednošću jer klasa objekta određuje koje metode ima smisla primijeniti;</a:t>
            </a:r>
          </a:p>
          <a:p>
            <a:pPr lvl="0"/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velikoj broju slučajeva korisnik mora učiti jezik S jezik kako bi bio u mogućnosti specificirati analizu, iako danas postoji velik broj projekta i kompanija koje nude različite oblike podrške korisnicima R-a (npr. </a:t>
            </a:r>
            <a:r>
              <a:rPr lang="hr-HR" i="1" dirty="0" err="1"/>
              <a:t>Revolution</a:t>
            </a:r>
            <a:r>
              <a:rPr lang="hr-HR" i="1" dirty="0"/>
              <a:t> </a:t>
            </a:r>
            <a:r>
              <a:rPr lang="hr-HR" i="1" dirty="0" err="1"/>
              <a:t>Analitics</a:t>
            </a:r>
            <a:r>
              <a:rPr lang="hr-HR" dirty="0"/>
              <a:t>) ili mogućnost </a:t>
            </a:r>
            <a:r>
              <a:rPr lang="hr-HR" i="1" dirty="0"/>
              <a:t>on-line</a:t>
            </a:r>
            <a:r>
              <a:rPr lang="hr-HR" dirty="0"/>
              <a:t> analize u oblaku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cloud</a:t>
            </a:r>
            <a:r>
              <a:rPr lang="hr-HR" dirty="0"/>
              <a:t>), kao npr. </a:t>
            </a:r>
            <a:r>
              <a:rPr lang="hr-HR" i="1" dirty="0" err="1"/>
              <a:t>StatAce</a:t>
            </a:r>
            <a:r>
              <a:rPr lang="hr-HR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0381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Sistematski uzorak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r-HR" altLang="sr-Latn-RS" sz="2200" dirty="0"/>
              <a:t>Prva jedinka koja ulazi u uzorak izabire se slučajno; nakon toga izabiremo svaku n-tu jedinku iz populacije veličine N (npr. svaku desetu, svaku šestu</a:t>
            </a:r>
            <a:r>
              <a:rPr lang="hr-HR" altLang="sr-Latn-RS" sz="2200" dirty="0"/>
              <a:t>).</a:t>
            </a:r>
            <a:endParaRPr lang="hr-HR" altLang="sr-Latn-RS" sz="2400" dirty="0"/>
          </a:p>
          <a:p>
            <a:pPr algn="just"/>
            <a:endParaRPr lang="hr-HR" altLang="sr-Latn-RS" sz="2400" dirty="0"/>
          </a:p>
          <a:p>
            <a:pPr marL="0" indent="0" algn="just">
              <a:buNone/>
            </a:pPr>
            <a:r>
              <a:rPr lang="hr-HR" altLang="sr-Latn-RS" dirty="0"/>
              <a:t>PREDNOSTI</a:t>
            </a:r>
            <a:r>
              <a:rPr lang="hr-HR" altLang="sr-Latn-RS" dirty="0"/>
              <a:t>: jednostavno za objašnjenje i sprovođenje.</a:t>
            </a:r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NEDOSTATCI: netočan ukoliko postoji obrazac u podacima koji se ponavlja ciklički.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44A491-E1A9-4041-AEE5-D888BFAFF8E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9726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Vjerojatnosni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2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 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150CF5-10D7-4715-9222-2C604247FE28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en-US" altLang="sr-Latn-RS" sz="1400"/>
          </a:p>
        </p:txBody>
      </p:sp>
      <p:pic>
        <p:nvPicPr>
          <p:cNvPr id="3891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0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Stratificirani uzorak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hr-HR" altLang="sr-Latn-RS" sz="2200" dirty="0"/>
              <a:t>Zahtijeva slučajan izbor klastera, nakon čega slijedi uzorkovanje svih jedinica unutar odabranih klastera. Slično stratificiranom uzorku, zahtijeva podjelu populacije na nepreklapajuće klastere..</a:t>
            </a:r>
          </a:p>
          <a:p>
            <a:pPr algn="just" eaLnBrk="1" hangingPunct="1"/>
            <a:endParaRPr lang="hr-HR" altLang="sr-Latn-RS" sz="1000" dirty="0"/>
          </a:p>
          <a:p>
            <a:pPr marL="0" indent="0" algn="just">
              <a:buNone/>
            </a:pPr>
            <a:r>
              <a:rPr lang="hr-HR" altLang="sr-Latn-RS" dirty="0"/>
              <a:t>PREDNOSTI: točnost.</a:t>
            </a:r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NEDOSTATCI: zahtjeva određeno predznanje o populaciji koja se </a:t>
            </a:r>
            <a:r>
              <a:rPr lang="hr-HR" altLang="sr-Latn-RS" dirty="0" err="1"/>
              <a:t>uzorkuje</a:t>
            </a:r>
            <a:r>
              <a:rPr lang="hr-HR" altLang="sr-Latn-RS" dirty="0"/>
              <a:t>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31502-3A45-4CAA-994E-5F1B3D32C3CD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2930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/>
              <a:t>Klaster</a:t>
            </a:r>
            <a:endParaRPr lang="hr-HR" sz="22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Kombinirani</a:t>
            </a:r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179746-CEB3-4B4D-8564-B4B8C6D68045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en-US" altLang="sr-Latn-RS" sz="1400"/>
          </a:p>
        </p:txBody>
      </p:sp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06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Klaster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sz="2200" dirty="0"/>
              <a:t>Zahtjeva uzorkovanje svake jedinice u slučajno odabranim </a:t>
            </a:r>
            <a:r>
              <a:rPr lang="hr-HR" altLang="sr-Latn-RS" sz="2200" dirty="0" err="1"/>
              <a:t>klasterima</a:t>
            </a:r>
            <a:r>
              <a:rPr lang="hr-HR" altLang="sr-Latn-RS" sz="2200" dirty="0"/>
              <a:t>. Kao i u stratificiranom uzorku zahtjeva podjelu populacije na </a:t>
            </a:r>
            <a:r>
              <a:rPr lang="hr-HR" altLang="sr-Latn-RS" sz="2200" dirty="0" err="1"/>
              <a:t>nepreklapajuće</a:t>
            </a:r>
            <a:r>
              <a:rPr lang="hr-HR" altLang="sr-Latn-RS" sz="2200" dirty="0"/>
              <a:t> blokove.</a:t>
            </a:r>
          </a:p>
          <a:p>
            <a:pPr algn="just" eaLnBrk="1" hangingPunct="1"/>
            <a:endParaRPr lang="hr-HR" altLang="sr-Latn-RS" sz="2400" dirty="0"/>
          </a:p>
          <a:p>
            <a:pPr marL="0" indent="0" algn="just">
              <a:buNone/>
            </a:pPr>
            <a:r>
              <a:rPr lang="hr-HR" altLang="sr-Latn-RS" dirty="0"/>
              <a:t>PREDNOSTI: manji troškovi.</a:t>
            </a:r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NEDOSTATCI: neprecizan ukoliko postoji velika varijabilnost među </a:t>
            </a:r>
            <a:r>
              <a:rPr lang="hr-HR" altLang="sr-Latn-RS" dirty="0" err="1"/>
              <a:t>klasterima</a:t>
            </a:r>
            <a:r>
              <a:rPr lang="hr-HR" altLang="sr-Latn-RS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124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5922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Kombinirani</a:t>
            </a:r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5D16-CB15-4952-8432-75B740653E59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sr-Latn-RS" sz="1400"/>
          </a:p>
        </p:txBody>
      </p:sp>
      <p:pic>
        <p:nvPicPr>
          <p:cNvPr id="430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28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Vjerojatnosni</a:t>
            </a:r>
            <a:r>
              <a:rPr lang="hr-HR" altLang="sr-Latn-RS" sz="4000" dirty="0"/>
              <a:t> uzorci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hr-HR" sz="28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Jednostavan slučajni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Sistematski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>
                <a:solidFill>
                  <a:schemeClr val="accent3">
                    <a:lumMod val="85000"/>
                  </a:schemeClr>
                </a:solidFill>
              </a:rPr>
              <a:t>Stratificirani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 err="1">
                <a:solidFill>
                  <a:schemeClr val="accent3">
                    <a:lumMod val="85000"/>
                  </a:schemeClr>
                </a:solidFill>
              </a:rPr>
              <a:t>Klaster</a:t>
            </a:r>
            <a:endParaRPr lang="hr-HR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hr-HR" sz="2200" dirty="0"/>
              <a:t>Kombinirani</a:t>
            </a:r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  <a:p>
            <a:pPr eaLnBrk="1" hangingPunct="1">
              <a:defRPr/>
            </a:pPr>
            <a:endParaRPr lang="hr-HR" sz="2800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1DC7F3-C4EC-4485-9107-797BE935EE47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en-US" altLang="sr-Latn-RS" sz="1400"/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2111376"/>
            <a:ext cx="3508375" cy="350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8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Kombinirani uzorak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hr-HR" altLang="sr-Latn-RS" sz="2200" dirty="0"/>
              <a:t>Klaster uzorak, pri čemu se iz svakog slučajno odabranog klastera izabire slučajni ili sistematski uzorak. </a:t>
            </a:r>
            <a:endParaRPr lang="hr-HR" altLang="sr-Latn-RS" sz="2400" dirty="0"/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PREDNOSTI</a:t>
            </a:r>
            <a:r>
              <a:rPr lang="hr-HR" altLang="sr-Latn-RS" dirty="0"/>
              <a:t>: manji troškovi.</a:t>
            </a:r>
          </a:p>
          <a:p>
            <a:pPr marL="0" indent="0" algn="just">
              <a:buNone/>
            </a:pPr>
            <a:endParaRPr lang="hr-HR" altLang="sr-Latn-RS" dirty="0"/>
          </a:p>
          <a:p>
            <a:pPr marL="0" indent="0" algn="just">
              <a:buNone/>
            </a:pPr>
            <a:r>
              <a:rPr lang="hr-HR" altLang="sr-Latn-RS" dirty="0"/>
              <a:t>NEDOSTATCI: neprecizan ukoliko postoji velika varijabilnost među </a:t>
            </a:r>
            <a:r>
              <a:rPr lang="hr-HR" altLang="sr-Latn-RS" dirty="0" err="1"/>
              <a:t>klasterima</a:t>
            </a:r>
            <a:r>
              <a:rPr lang="hr-HR" altLang="sr-Latn-RS" dirty="0"/>
              <a:t>.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840FC3-206E-4C70-B140-C8AC1382CC0E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0096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4000" dirty="0"/>
              <a:t>Ako </a:t>
            </a:r>
            <a:r>
              <a:rPr lang="hr-HR" altLang="sr-Latn-RS" sz="4000" dirty="0"/>
              <a:t>imamo neki od vjerojatnosnih </a:t>
            </a:r>
            <a:r>
              <a:rPr lang="hr-HR" altLang="sr-Latn-RS" sz="4000" dirty="0"/>
              <a:t>uzoraka ...</a:t>
            </a:r>
            <a:endParaRPr lang="hr-HR" altLang="sr-Latn-RS" sz="4000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800" dirty="0"/>
          </a:p>
          <a:p>
            <a:pPr eaLnBrk="1" hangingPunct="1"/>
            <a:endParaRPr lang="hr-HR" altLang="sr-Latn-RS" sz="2800" dirty="0"/>
          </a:p>
          <a:p>
            <a:pPr eaLnBrk="1" hangingPunct="1"/>
            <a:endParaRPr lang="hr-HR" altLang="sr-Latn-RS" sz="2800" dirty="0"/>
          </a:p>
          <a:p>
            <a:pPr eaLnBrk="1" hangingPunct="1"/>
            <a:endParaRPr lang="hr-HR" altLang="sr-Latn-RS" sz="2800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486BCF-43EA-413B-9977-0A6FEA620BB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en-US" altLang="sr-Latn-RS" sz="140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667" r="16138" b="38000"/>
          <a:stretch>
            <a:fillRect/>
          </a:stretch>
        </p:blipFill>
        <p:spPr bwMode="auto">
          <a:xfrm>
            <a:off x="2286000" y="1981200"/>
            <a:ext cx="77702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5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sz="1867" dirty="0"/>
          </a:p>
          <a:p>
            <a:pPr lvl="0"/>
            <a:r>
              <a:rPr lang="hr-HR" sz="1867" dirty="0"/>
              <a:t>Nezavisni </a:t>
            </a:r>
            <a:r>
              <a:rPr lang="hr-HR" sz="1867" dirty="0"/>
              <a:t>uzorak</a:t>
            </a:r>
          </a:p>
          <a:p>
            <a:pPr lvl="1"/>
            <a:endParaRPr lang="hr-HR" sz="1600" dirty="0"/>
          </a:p>
          <a:p>
            <a:pPr lvl="1"/>
            <a:r>
              <a:rPr lang="hr-HR" sz="1600" dirty="0"/>
              <a:t>Ukoliko </a:t>
            </a:r>
            <a:r>
              <a:rPr lang="hr-HR" sz="1600" dirty="0"/>
              <a:t>vrijednosti mjerene na jednom uzorku ne pokazuju nikakve informacije vrijednostima u drugom uzorku.</a:t>
            </a:r>
          </a:p>
          <a:p>
            <a:pPr lvl="0"/>
            <a:endParaRPr lang="hr-HR" sz="1867" dirty="0"/>
          </a:p>
          <a:p>
            <a:pPr lvl="0"/>
            <a:r>
              <a:rPr lang="hr-HR" sz="1867" dirty="0"/>
              <a:t>Zavisni </a:t>
            </a:r>
            <a:r>
              <a:rPr lang="hr-HR" sz="1867" dirty="0"/>
              <a:t>uzorak</a:t>
            </a:r>
          </a:p>
          <a:p>
            <a:pPr lvl="1"/>
            <a:endParaRPr lang="hr-HR" sz="1600" dirty="0"/>
          </a:p>
          <a:p>
            <a:pPr lvl="1"/>
            <a:r>
              <a:rPr lang="hr-HR" sz="1600" dirty="0"/>
              <a:t>Parena </a:t>
            </a:r>
            <a:r>
              <a:rPr lang="hr-HR" sz="1600" dirty="0"/>
              <a:t>mjerenja za jedan skup jedinki. </a:t>
            </a:r>
          </a:p>
          <a:p>
            <a:pPr lvl="1"/>
            <a:r>
              <a:rPr lang="hr-HR" sz="1600" dirty="0"/>
              <a:t>Ako vrijednost u jednom uzorku utječu na vrijednosti u drugom uzorku.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22850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Instalacija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R radi </a:t>
            </a:r>
            <a:r>
              <a:rPr lang="hr-HR" dirty="0"/>
              <a:t>na različitim </a:t>
            </a:r>
            <a:r>
              <a:rPr lang="hr-HR" dirty="0" smtClean="0"/>
              <a:t>platformama (UNIX</a:t>
            </a:r>
            <a:r>
              <a:rPr lang="hr-HR" dirty="0"/>
              <a:t>, Windows, Mac </a:t>
            </a:r>
            <a:r>
              <a:rPr lang="hr-HR" dirty="0" smtClean="0"/>
              <a:t>OS) i njihovim OS.</a:t>
            </a:r>
          </a:p>
          <a:p>
            <a:pPr lvl="0"/>
            <a:r>
              <a:rPr lang="hr-HR" dirty="0"/>
              <a:t>S </a:t>
            </a:r>
            <a:r>
              <a:rPr lang="hr-HR" i="1" dirty="0"/>
              <a:t>web</a:t>
            </a:r>
            <a:r>
              <a:rPr lang="hr-HR" dirty="0"/>
              <a:t>-stranice </a:t>
            </a:r>
            <a:r>
              <a:rPr lang="hr-HR" u="sng" dirty="0">
                <a:hlinkClick r:id="rId2"/>
              </a:rPr>
              <a:t>http://cran.r-project.org/bin/</a:t>
            </a:r>
            <a:r>
              <a:rPr lang="hr-HR" dirty="0"/>
              <a:t> potrebno je odabrati verziju kompatibilnu našem sustavu na računalu</a:t>
            </a:r>
            <a:r>
              <a:rPr lang="hr-HR" dirty="0" smtClean="0"/>
              <a:t>.</a:t>
            </a:r>
          </a:p>
          <a:p>
            <a:pPr lvl="0"/>
            <a:r>
              <a:rPr lang="hr-HR" dirty="0"/>
              <a:t>Instalacija na Windows </a:t>
            </a:r>
            <a:r>
              <a:rPr lang="hr-HR" dirty="0" smtClean="0"/>
              <a:t>je klasična.</a:t>
            </a:r>
          </a:p>
          <a:p>
            <a:pPr lvl="0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290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dirty="0" smtClean="0"/>
              <a:t>Zavisnost – nezavisnost uzoraka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sz="1867" dirty="0"/>
          </a:p>
          <a:p>
            <a:pPr lvl="0"/>
            <a:r>
              <a:rPr lang="hr-HR" sz="1867" dirty="0"/>
              <a:t>Nezavisni uzorak - primjer</a:t>
            </a:r>
            <a:endParaRPr lang="hr-HR" sz="1867" dirty="0"/>
          </a:p>
          <a:p>
            <a:pPr lvl="1"/>
            <a:endParaRPr lang="hr-HR" sz="1600" dirty="0"/>
          </a:p>
          <a:p>
            <a:pPr marL="342882" lvl="1" indent="0">
              <a:buNone/>
            </a:pPr>
            <a:r>
              <a:rPr lang="hr-HR" sz="1567" dirty="0"/>
              <a:t>Slučajnim </a:t>
            </a:r>
            <a:r>
              <a:rPr lang="hr-HR" sz="1567" dirty="0"/>
              <a:t>izborom biramo 50 studenata upisanih na Sveučilištu u Zagrebu i testiramo njihovo znanje iz matematike.</a:t>
            </a:r>
          </a:p>
          <a:p>
            <a:pPr marL="342882" lvl="1" indent="0">
              <a:buNone/>
            </a:pPr>
            <a:r>
              <a:rPr lang="hr-HR" sz="1567" dirty="0"/>
              <a:t>Slučajnim izborom, na kraju semestra biramo 50 studenata sa Sveučilišta u Zagrebu i testiramo njihovo znanje iz matematike.</a:t>
            </a:r>
          </a:p>
          <a:p>
            <a:pPr lvl="0"/>
            <a:endParaRPr lang="hr-HR" sz="1867" dirty="0"/>
          </a:p>
          <a:p>
            <a:pPr lvl="0"/>
            <a:r>
              <a:rPr lang="hr-HR" sz="1867" dirty="0"/>
              <a:t>Zavisni uzorak - primjer</a:t>
            </a:r>
            <a:endParaRPr lang="hr-HR" sz="1867" dirty="0"/>
          </a:p>
          <a:p>
            <a:pPr lvl="1"/>
            <a:endParaRPr lang="hr-HR" sz="1600" dirty="0"/>
          </a:p>
          <a:p>
            <a:pPr marL="342882" lvl="1" indent="0">
              <a:buNone/>
            </a:pPr>
            <a:r>
              <a:rPr lang="hr-HR" sz="1600" dirty="0"/>
              <a:t>Slučajnim izborom biramo 50 studenata upisanih na Sveučilištu u Zagrebu i testiramo njihovo znanje iz matematike.</a:t>
            </a:r>
          </a:p>
          <a:p>
            <a:pPr marL="342882" lvl="1" indent="0">
              <a:buNone/>
            </a:pPr>
            <a:r>
              <a:rPr lang="hr-HR" sz="1600" dirty="0"/>
              <a:t>Na kraju semestra isti skup od 50 studenata sa Sveučilišta u Zagrebu testiramo njihovo znanje iz matematike po završetku semestra.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84689-118D-4976-A461-E3E8A116AE9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9233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Varijable</a:t>
            </a:r>
            <a:endParaRPr lang="en-US" altLang="sr-Latn-RS" sz="4000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hr-HR" altLang="sr-Latn-RS" sz="2200" b="1" dirty="0"/>
              <a:t>Varijabla </a:t>
            </a:r>
            <a:r>
              <a:rPr lang="hr-HR" altLang="sr-Latn-RS" sz="2200" dirty="0"/>
              <a:t>je </a:t>
            </a:r>
            <a:r>
              <a:rPr lang="hr-HR" altLang="sr-Latn-RS" sz="2200" dirty="0"/>
              <a:t>svojstvo ili stanje čije vrijednosti variraju. </a:t>
            </a:r>
            <a:endParaRPr lang="en-US" altLang="sr-Latn-RS" sz="2200" dirty="0"/>
          </a:p>
          <a:p>
            <a:pPr marL="342882" lvl="1" indent="0" algn="just">
              <a:buNone/>
            </a:pPr>
            <a:endParaRPr lang="hr-HR" altLang="sr-Latn-RS" sz="1900" dirty="0"/>
          </a:p>
          <a:p>
            <a:pPr marL="342882" lvl="1" indent="0" algn="just">
              <a:buNone/>
            </a:pPr>
            <a:endParaRPr lang="hr-HR" altLang="sr-Latn-RS" sz="1900" dirty="0"/>
          </a:p>
          <a:p>
            <a:pPr marL="342882" lvl="1" indent="0" algn="just">
              <a:buNone/>
            </a:pPr>
            <a:r>
              <a:rPr lang="hr-HR" altLang="sr-Latn-RS" sz="1900" dirty="0"/>
              <a:t>Vrijednosti </a:t>
            </a:r>
            <a:r>
              <a:rPr lang="hr-HR" altLang="sr-Latn-RS" sz="1900" dirty="0"/>
              <a:t>varijable se mijenja u skladu s različitim čimbenicima. </a:t>
            </a:r>
          </a:p>
          <a:p>
            <a:pPr marL="342882" lvl="1" indent="0" algn="just">
              <a:buNone/>
            </a:pPr>
            <a:endParaRPr lang="hr-HR" altLang="sr-Latn-RS" sz="1900" dirty="0"/>
          </a:p>
          <a:p>
            <a:pPr marL="342882" lvl="1" indent="0" algn="just">
              <a:buNone/>
            </a:pPr>
            <a:r>
              <a:rPr lang="hr-HR" altLang="sr-Latn-RS" sz="1900" dirty="0"/>
              <a:t>Vrijednosti nekih varijabli se mijenjaju brzo, poput vrijednosti dionica na burzi, dok se vrijednosti drugih varijable mijenjaju rijetko, primjerice promjena imena iste osobe tokom života</a:t>
            </a:r>
            <a:r>
              <a:rPr lang="hr-HR" altLang="sr-Latn-RS" sz="1900" dirty="0"/>
              <a:t>. </a:t>
            </a:r>
            <a:endParaRPr lang="en-US" altLang="sr-Latn-RS" sz="1900" dirty="0"/>
          </a:p>
        </p:txBody>
      </p:sp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5174B1-F032-430D-BE71-499782E8CA39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131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260846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Tipovi varijabli, konceptualno</a:t>
            </a:r>
            <a:endParaRPr lang="en-US" altLang="sr-Latn-RS" sz="4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>
              <a:defRPr/>
            </a:pPr>
            <a:r>
              <a:rPr lang="hr-HR" altLang="sr-Latn-RS" sz="2400" dirty="0"/>
              <a:t>NEZAVISNE – </a:t>
            </a:r>
            <a:r>
              <a:rPr lang="hr-HR" altLang="sr-Latn-RS" sz="2400" b="1" dirty="0"/>
              <a:t>eksperimentalne</a:t>
            </a:r>
            <a:r>
              <a:rPr lang="hr-HR" altLang="sr-Latn-RS" sz="2400" dirty="0"/>
              <a:t> kada </a:t>
            </a:r>
            <a:r>
              <a:rPr lang="hr-HR" altLang="sr-Latn-RS" sz="2400" dirty="0"/>
              <a:t>se njima manipulira u istraživanju, ili </a:t>
            </a:r>
            <a:r>
              <a:rPr lang="hr-HR" altLang="sr-Latn-RS" sz="2400" b="1" dirty="0"/>
              <a:t>prediktorske</a:t>
            </a:r>
            <a:r>
              <a:rPr lang="hr-HR" altLang="sr-Latn-RS" sz="2400" dirty="0"/>
              <a:t> varijable kojima se ne manipulira u istraživanju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400" dirty="0"/>
          </a:p>
          <a:p>
            <a:pPr>
              <a:defRPr/>
            </a:pPr>
            <a:r>
              <a:rPr lang="hr-HR" altLang="sr-Latn-RS" sz="2400" dirty="0"/>
              <a:t>ZAVISNE - </a:t>
            </a:r>
            <a:r>
              <a:rPr lang="hr-HR" altLang="sr-Latn-RS" sz="2400" dirty="0"/>
              <a:t>ponekad zvane varijablama </a:t>
            </a:r>
            <a:r>
              <a:rPr lang="hr-HR" altLang="sr-Latn-RS" sz="2400" b="1" dirty="0"/>
              <a:t>ishoda</a:t>
            </a:r>
            <a:r>
              <a:rPr lang="hr-HR" altLang="sr-Latn-RS" sz="2400" dirty="0"/>
              <a:t>.</a:t>
            </a:r>
            <a:endParaRPr lang="hr-HR" altLang="sr-Latn-RS" sz="240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800" dirty="0"/>
          </a:p>
          <a:p>
            <a:pPr marL="0" indent="0" algn="ctr">
              <a:buNone/>
              <a:defRPr/>
            </a:pPr>
            <a:r>
              <a:rPr lang="hr-HR" altLang="sr-Latn-RS" sz="2133" dirty="0"/>
              <a:t>Cilj </a:t>
            </a:r>
            <a:r>
              <a:rPr lang="hr-HR" altLang="sr-Latn-RS" sz="2133" dirty="0"/>
              <a:t>je ustanoviti utjecaj nezavisnih na zavisnu </a:t>
            </a:r>
            <a:r>
              <a:rPr lang="hr-HR" altLang="sr-Latn-RS" sz="2133" dirty="0"/>
              <a:t>varijablu.</a:t>
            </a:r>
            <a:endParaRPr lang="hr-HR" altLang="sr-Latn-RS" sz="2133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200" dirty="0"/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132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6443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Tipovi varijabli, konceptualno</a:t>
            </a:r>
            <a:endParaRPr lang="en-US" altLang="sr-Latn-RS" sz="4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marL="0" indent="0">
              <a:buNone/>
              <a:defRPr/>
            </a:pPr>
            <a:r>
              <a:rPr lang="hr-HR" altLang="sr-Latn-RS" sz="2400" dirty="0"/>
              <a:t>PRIMJER: Učitelja matematike zanimaju faktori (varijable) koji utječu na rezultate testova matematike njegovih učenika. Iz iskustva (poznavanje fenomena) pretpostavlja da bi na rezultate mogla utjecati količina vremena uložena u rješavanje zadataka te opća inteligencija učenika (IQ).</a:t>
            </a:r>
          </a:p>
          <a:p>
            <a:pPr>
              <a:defRPr/>
            </a:pPr>
            <a:endParaRPr lang="hr-HR" altLang="sr-Latn-RS" sz="2400" dirty="0"/>
          </a:p>
          <a:p>
            <a:pPr marL="0" indent="0">
              <a:buNone/>
              <a:defRPr/>
            </a:pPr>
            <a:r>
              <a:rPr lang="hr-HR" altLang="sr-Latn-RS" sz="2400" dirty="0"/>
              <a:t>Varijable: 	Nezavisne (eksperimentalne/prediktorske): vrijeme učenja, IQ</a:t>
            </a:r>
          </a:p>
          <a:p>
            <a:pPr marL="0" indent="0">
              <a:buNone/>
              <a:defRPr/>
            </a:pPr>
            <a:r>
              <a:rPr lang="hr-HR" altLang="sr-Latn-RS" sz="2400" dirty="0"/>
              <a:t>Zavisna (varijabla ishoda): ishod testa iz matematike.</a:t>
            </a:r>
          </a:p>
          <a:p>
            <a:pPr>
              <a:defRPr/>
            </a:pPr>
            <a:endParaRPr lang="hr-HR" altLang="sr-Latn-RS" sz="2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133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9605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Tipovi varijabli, konceptualno</a:t>
            </a:r>
            <a:endParaRPr lang="en-US" altLang="sr-Latn-RS" sz="40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marL="0" indent="0">
              <a:buNone/>
            </a:pPr>
            <a:r>
              <a:rPr lang="hr-HR" sz="2400" dirty="0"/>
              <a:t>Varijable mogu biti:</a:t>
            </a:r>
          </a:p>
          <a:p>
            <a:pPr lvl="0"/>
            <a:endParaRPr lang="hr-HR" sz="2400" b="1" dirty="0"/>
          </a:p>
          <a:p>
            <a:pPr marL="0" indent="0">
              <a:buNone/>
            </a:pPr>
            <a:r>
              <a:rPr lang="hr-HR" sz="2400" b="1" dirty="0"/>
              <a:t>- kvalitativne </a:t>
            </a:r>
            <a:r>
              <a:rPr lang="hr-HR" sz="2400" dirty="0"/>
              <a:t>(</a:t>
            </a:r>
            <a:r>
              <a:rPr lang="hr-HR" sz="2400" b="1" dirty="0"/>
              <a:t>kategorijske</a:t>
            </a:r>
            <a:r>
              <a:rPr lang="hr-HR" sz="2400" dirty="0"/>
              <a:t>): nominalne i </a:t>
            </a:r>
            <a:r>
              <a:rPr lang="hr-HR" sz="2400" dirty="0"/>
              <a:t>ordinalne;</a:t>
            </a:r>
            <a:endParaRPr lang="hr-HR" sz="2400" dirty="0"/>
          </a:p>
          <a:p>
            <a:pPr marL="0" indent="0">
              <a:buNone/>
            </a:pPr>
            <a:r>
              <a:rPr lang="hr-HR" sz="2400" b="1" dirty="0"/>
              <a:t>- kvantitativne</a:t>
            </a:r>
            <a:r>
              <a:rPr lang="hr-HR" sz="2400" dirty="0"/>
              <a:t>: diskretne i kontinuirane.</a:t>
            </a:r>
          </a:p>
          <a:p>
            <a:pPr>
              <a:defRPr/>
            </a:pPr>
            <a:endParaRPr lang="hr-HR" altLang="sr-Latn-RS" sz="24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665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2E4CDD-5216-4B25-BC41-6D09909C072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134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1267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Mjerenje varijabli</a:t>
            </a:r>
            <a:endParaRPr lang="en-US" altLang="sr-Latn-RS" sz="4000" dirty="0"/>
          </a:p>
        </p:txBody>
      </p:sp>
      <p:sp>
        <p:nvSpPr>
          <p:cNvPr id="78852" name="Rectangle 3"/>
          <p:cNvSpPr>
            <a:spLocks noGrp="1" noChangeArrowheads="1"/>
          </p:cNvSpPr>
          <p:nvPr>
            <p:ph idx="1"/>
          </p:nvPr>
        </p:nvSpPr>
        <p:spPr>
          <a:xfrm>
            <a:off x="4343400" y="1600200"/>
            <a:ext cx="5867400" cy="4800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hr-HR" altLang="sr-Latn-RS" dirty="0"/>
              <a:t>Za uspostavu odnosa između varijabli, znanstvenici moraju promatrati varijable i snimiti svoja zapažanja. To zahtijeva da se varijable </a:t>
            </a:r>
            <a:r>
              <a:rPr lang="hr-HR" altLang="sr-Latn-RS" b="1" dirty="0"/>
              <a:t>mjere</a:t>
            </a:r>
            <a:r>
              <a:rPr lang="en-US" altLang="sr-Latn-RS" dirty="0"/>
              <a:t>.  </a:t>
            </a:r>
            <a:endParaRPr lang="hr-HR" altLang="sr-Latn-RS" dirty="0"/>
          </a:p>
          <a:p>
            <a:pPr algn="just" eaLnBrk="1" hangingPunct="1">
              <a:lnSpc>
                <a:spcPct val="150000"/>
              </a:lnSpc>
            </a:pPr>
            <a:endParaRPr lang="en-US" altLang="sr-Latn-RS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hr-HR" altLang="sr-Latn-RS" dirty="0"/>
              <a:t>Proces mjerenja varijabli zahtijeva skup kategorija pod nazivom </a:t>
            </a:r>
            <a:r>
              <a:rPr lang="hr-HR" altLang="sr-Latn-RS" b="1" dirty="0"/>
              <a:t>skale mjerenja</a:t>
            </a:r>
            <a:r>
              <a:rPr lang="hr-HR" altLang="sr-Latn-RS" dirty="0"/>
              <a:t> i postupke koji klasificiraju svaki slučaj  jednoj kategoriji. Ovisno o vrsti skale određujemo koje statističke postupke možemo koristiti.</a:t>
            </a:r>
          </a:p>
          <a:p>
            <a:pPr algn="just" eaLnBrk="1" hangingPunct="1">
              <a:lnSpc>
                <a:spcPct val="90000"/>
              </a:lnSpc>
            </a:pPr>
            <a:endParaRPr lang="en-US" altLang="sr-Latn-RS" dirty="0" smtClean="0"/>
          </a:p>
        </p:txBody>
      </p:sp>
      <p:sp>
        <p:nvSpPr>
          <p:cNvPr id="788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74A535-760B-45B7-9ADF-EF9A5AE55317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135</a:t>
            </a:fld>
            <a:endParaRPr lang="en-US" altLang="sr-Latn-RS" sz="1400"/>
          </a:p>
        </p:txBody>
      </p:sp>
      <p:pic>
        <p:nvPicPr>
          <p:cNvPr id="185348" name="Picture 4" descr="https://encrypted-tbn1.gstatic.com/images?q=tbn:ANd9GcRfv0ieZc35wTLVwLBo1kKjkKmWaK-2d_Cq7P_gV1qiTMdRz_-QL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78" y="2362200"/>
            <a:ext cx="2555292" cy="284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 mjerenja varijabli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tx2"/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tx2"/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tx2"/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tx2"/>
                </a:solidFill>
              </a:rPr>
              <a:t>OMJERNA</a:t>
            </a:r>
            <a:endParaRPr lang="en-US" altLang="sr-Latn-RS" sz="2200" dirty="0">
              <a:solidFill>
                <a:schemeClr val="tx2"/>
              </a:solidFill>
            </a:endParaRPr>
          </a:p>
        </p:txBody>
      </p:sp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C7B0B7-87FD-43B1-999A-13FBAFD1A82D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136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7895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 mjerenja varijabli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2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08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DAEC26-B36A-4D34-9574-1DA50AE49DDC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137</a:t>
            </a:fld>
            <a:endParaRPr lang="en-US" altLang="sr-Latn-RS" sz="1400"/>
          </a:p>
        </p:txBody>
      </p:sp>
      <p:pic>
        <p:nvPicPr>
          <p:cNvPr id="179202" name="Picture 2" descr="https://encrypted-tbn2.gstatic.com/images?q=tbn:ANd9GcQvMImAj7odQVt1a9vASgRmj6AxVtCjQ6jJgNOj0fS40RZAhOB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509572"/>
            <a:ext cx="2057400" cy="136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xMVFBUWFyAaGBgXGBwaGhsdHBwdHCAfGx4aHCYfIB0kGiAaIC8gIycpLCwsHSAxNTAqNSYrLCkBCQoKDgwOGg8PGjIlHyUsLCw0KiwtLCwsKiwsKSwpLTQtNCwsKSwsLCkqKSwtLCw0LC8sLC0sLCwsLCwsLCwsL//AABEIAJgAyAMBIgACEQEDEQH/xAAcAAACAgMBAQAAAAAAAAAAAAAEBQMGAAIHAQj/xABBEAABAwIEBAMFBQcCBgMBAAABAgMRACEEBRIxBkFRYRMicQeBkaGxFDJCwfAVI1KS0eHxFrJDU2JygqIzk8IX/8QAGgEAAgMBAQAAAAAAAAAAAAAAAgMBBAUABv/EADIRAAEEAQMCAwYFBQEAAAAAAAEAAgMRIQQSMUFRE2HwBSJxkaGxFDKBweEkM0LR8RX/2gAMAwEAAhEDEQA/AOk8R+0BjBiVhS7xCSJFibyR6e+kY9tWG0hXgPX5SiR6+aqNxQqcW4lV0kHl0penhdx5wBKCkETJsO1t47UtzqOSiAHVdBc9u2HG2FxJHUeHHxK6nT7a8PAPgPCeUon5KqhYzhl8NQG0uFUthKPwixCwepMj3UMvhN9pIjDuajvpGoX7ihZKHdVIorsWQ+0BnFglCFpI3SopkdJgnflQnEftPawTnhuMOlWkKhJRz2F1C9qoHs34gbw+KeS/5RZCVrEBJBuk9DbnS7jXBjEYpWIaclA2XBhRvtOwAgTz5VG4jkqMK/N+2/Df8Rh5rzRC9E7b+VRqJn274ValgMPwjmdABnpKp+VcwWohhCUIMESVKgj1Pc0vxPmSkx3uI57zsaOyj2hdZV7fcNMfZcSf/qv6S5RL/tvw6VBP2Z8yJBBbM/8AvNcgxD6U606QRG/Q9zS5GHcSA4EkpNgrTa3cfq1TaEgBfQ/B/tLazF5bTbLrakJCj4mi4Ji2lRovGcestYo4ZaFhQSFaraDM8+REc65f7FsYlONVqMKWjTfneRHrer9xBljRfdU4AQQAfQD+9I1Ejo22E6CNr305Hue0BkAKCFKSUBYIKYg7c6Xo9rDMAlh5IiZOmw6mFVX05A3oCGTDZEFJM6R26jtypThErcT9ntMKkxuBaR9Iqs3VGsldLppA+mjBNK8te1FpSdQYePaUTa/8W8V5g/am04ElLDo1ddPSY+99KoGRJK1htU2kkixBGxn3bU34fyghxJIT4cEi/Qxt+tqI6ujV5Qs0srhu6Wr7guNG3XUthCgpRi5Fud4NEYriYNv+Cptc2hVtJkTbn8qrOS4RSsSpcQhBGlXVUXFEcZJR9rYWs+UCTG8pNp7Xp0cznM3FA6NweWjKtSsz8uoJKrTYivE5raSggxsSLVX8VxMxhklJVqMSlIN46dqYYXNg8kFIvGopm4BkDb0o/EPdDi6WmdcZowyNa2lkf9JE8p50vd9pzIS2oMuKC5202jreguLsySEeFZa1/h5Rzn41T88ygMFoJeSoASEpNk8rkm9vzofFN0UDyBwui4X2gtLJHhrTBi8fkaMVxc2DBQoCJnlXGcLm/imUKBSfKepjmKZZZmjyHtOoqaIsDyjod/dS5ZnAe6coA4rtGXZgl5GtO0x8PSspfwiT9mE/xGvKtROLmAnsmLnuAxDaMwf1kCUQJMX1A2PpRSmS9iSWYWIhQSYTBv5j+VJ3MKh3MlIc2Mx3IgxVgOeM4RYabblS7qCbAchJjeJqrO33rS3co9Tgbd0qtYR0JM2H02oD9ttoUWnH1glX4R1I6bdKU4/HNuqeLii2UwYvIgX/ACvSBvHB5K0AyuZHcAflcxVZrTuQp9nDTCsQHg2lKz90qBgwJC1JIgq5QaJwmIPhq8QJQVASEJkqnnHc0sy3MHNCUPIm0atNlXsSr05c6izPMktONlnS46k+XUZCO/W3SrDm2KXZKJe4LS+4toOytKArSoGEk7CAY93Klj7AblpY8MNqIAA2m89CJ5UZl+a4hDwWhxKr6nAoRqgEXgT1M9hUviOPPw86SlRJBgabiyQBfkaBhPAUqUIZxDBZb8wjzAJt6zG/zqTK+GVFrVOhoJhCIKVKIPOCLdedbZdi0YR3wVK/duQdajYEyAD6xvUGCfSnFPLU6pLRBUlNyDsDbra0b0bwS3C5NmnU4V1Nk6NMlQF0nqomTG9e8T5yXGnFNgqK0kiPSKqi86WpDrqfIVeXSsebsLWtfY1rkmdhwanNJmyQAYSNrX99VC01R4tafsyN75Dt6BFZFjZbSVEEkCZMXjpRuCxaEYpO3m8tu9UzHOKDygmVDr0phw8QSVrhRBsJiKBzbGF6rwW7aPNK4YJKG14ggRFr2kxPlnfflUn7YQyG0ndaBEb9/qPjSN/OAl29++8TvE0szTOUh5MddrdqUI6SG6Yn83CsbubONhxWlSUna9t97bH06UsYz9agtTiVnUSZ3k/0/pQOaZ8C3tBm5mjMFniA2QQTawmBPupwPTomM02wl1WT0QWBwheWpaSVERKRJJ5x0SOc1ZsNxBi2WYThCDzWTPp6AClGU5vqKpWRpEJOoiLbCKOYzZxYnWuR1UYNPjfwF532jo3xOM14J++UkxbiirUs6iTOo7z2/pQOKwPiqWhL7arwVqVuDGw5T17U7xeF1f8AaTvzoNvKQ8taSB5YFt7zVprgMrGQmDYQw2ooIU42uCytO9t5SPrU/DuYOnXLJWJBASJ077C5mn2XZKlu0iTuYkmjkJQ2ZSlXxgfKhfteCCptXXgMq+yDUCnzqgKEGJtvWVPwhii5hgoiPMRHoayrUYpoCYOFy7EEfb3STEDeY5j50BxFj1qQSFCUqEmPNHf3UbjHFjHPFDZc8pkAcpHwpVjH5BJsV6tSSIjt7uhpEg95EG0Q8/JDZXnikPKUSp0KAmwkATtyjtWZbmRBUYQ2hUlIMASTtbtSLCiVKAJACTtaY69D2pizgy+hLLf4gDJ/Cdpv35Uot2Gytpv4WZjy0bTX79FZuGUOKDclLyHVLTAPmTovttHTtSvinC+EtDrJSorOoAW06FaSFd5pypD+CZ1JGmLp0pOqRYm/QfGlLTLuNILSUwwNHTWD5gv3855+tcXjbuVCGOHxPfwFJl+bpbcPjI0BQkEHVJG82EU3xWIKtJSPKlQUkzvAJj3k1Us1EPpS6DYGARE+nWnfC+FeWzCNOjV5SZMCbjlNJ3BoDrVnW6KFrd8Pfv6Kmx+bJW5o8JJT5T4gNwoydMdLG81jOOAJ1gkCI03Inn/aoC06h9xgJSELWHEjcgJBETzkxenWHyZZGuNIKDcEW2N7XBpnisDbtUJYml4bH2VZzjGltB/fhRPJKRB7xyNV/MXwxp8O6VJmOh9aZ5tlKm5bspxRHmAtft22+FEZpwW+cMkm6kyQOojagD4zRdwVtOlZBFthoOoZA6rbIM4DaPOCSTfltS9CQt1elWlJvtMV63lz6G0FTcTAn12mdqNVwc+gFQPKdNJLmg1YV4a+IBpN2ee/HyQuNwJ1pSlzUesQPn0qPM8h0vNArkne9orzwVJCFqUPMQByjv6d6IzTLXkrGpCjFgoAkT7q4O2lOE0GoG0m/I84TLNclw5Y8oAPI6pO1J8gysSQ4oiDsbRWr7+koSpXnWYCOfqelM15A6lsuqISTFt5/vFQX0KPVC6fTtdu3WRjzUmKy9oOaUEJEbC0/GmLJASACJFTYPKGCiVByY5g/oGkmDyspSVHUmBMi5jcaooI9Q0WVkawHVOrcQBwD1TRGJSlcG00KxiwnFHSrcQek7j1pUvhl/V9pUZQQAJnV7uQ5U8OSLS1qLR09eneKbLqg2qyqsOhjfe9/kjDmguSoCLb7fOp2cchz7qgRyv86W5VwqkFbjrUBW1gbDY0JkOWNLxThlQSI0EzB3uOU7UY1IrjhVZNO1pIBXXeAFzhPRah8DWVLwU0E4aEgx4it+d969rTYdzQUiqwqvwaB+08VMf/ABf/ALFJva1l7a38MllYafUog924klSREidMetCYh9Sca+UmDpn72kWIMzSvHYULBWsqViFE6VEC3a3xpUsm3C4OaCNyVu5QGFqSk6yuFdJAnlyp1ki3GsUhTTQcaUgFwyBBMbcpBG1LBkK9LawrUoEBwk84PxAHyq/cPNNoYQBEaRfr1NZmq1LmQjqTY9fsr8cDHSkjgUa+KJczAYh1DK0FIIJJOxi0fOt8zygYZtSmUpTCbRaSOREbd60eYQ46hsEpBMyDBte1Ms7yhKmjJUCm4vYxWQ15IT5WNa4eapmWYsLWtWJQltZs2VGR3987jpFMmXFp1pQ2nw1TKT1O/uPSlGJzJpTrItEz74q0oUOtoqHyOwOFbMDGHdVpdl7gc1eNpbVq3FiUAWCSehmtPCUVK8NSktnZM/P30n4vxaEaFKiAsU9weZp0gpjb41LnuMbbNDKIQMDi4Cz9lX814eWt1tSF6XAq6iJlJ3BHO8XpvxcX2cMhQSlV9OqLp1QLeu1CZ3nWgiBqWSCE9Y/KlOdcVvaA2prw0lWoEqKiYMxtb8qsw+I9t8gfZc/Rue4Fo+KcrDj7WhRCEADYXtznrQuY4t5C0IhKkrt4uygByiIM+6t8t4gTo3F9xSfOuI9Sk6PNpVPW3aks8RzqpP8AwrN1bcfVNU8OthP3RHcCinMDi4lC/wB2BBH4h+hSMcWBOkrBFwSCN46datz3tAwqWCUEKURZCdyaMxydQf1SNU8sLWAWluFyNChZIM32rHGIfSFqlOnyg8iN/lQGB4kkRoUFDcVUuJuK1nEt6ZR4YO/MmOXuqI9NNI7bkYPKfNUfvv4XXW9EXik2PeUV+EiyCJPW52+tVXL+MnVIMNaoHW30vQmV8ROB9a34AUBpI2SByPx3oG6SVlnt9VzYgckWFe1ZUNBSlahbaTHwqTEZ1+7DQ+8ZB9OsUrc4nbSmSreq2znyvtXiFJCFCAT/AI9aiOOR1kdAlujFjcOqvLeDJBJWqSnSY6dPrQ/DjLOGc0Luk/c1XgdL71Hgs+1AmYHXrVN4tztKpSnzFINxe9TE173bM+aF8Ae03hd34c0+CSgaQVqMe+soD2e41DuAaU3GmIjoRYj1msr1Wn/tNvsvOvw4rmOZMa8c4kkJnmdtx+oqBwCD94FRiSLjv60TmDWrHO7WBN/UfOsdy8qK0JHn0hWoq9bCap6jMlKu/lCpcIUlEpKbq1GQZi/umhV5m6zAaUFA3UkX0jnEfSvWgtThB8gJ+7tyPXb1qJteHB8kpcVEpHIbDV63vQbQ/wB14sKxpnlsgIPyQ37dLjqFpfKHEGUSCBPT09etNMV7SsU+o4UtJaVF16+XUCB9a9zhScShKEoAUkaSr+kDrzqv4oeJjAFgDwhClJINhtf1qRBHty3jhbDWuftfJjPXtaORk5SlZKNcfjBke6p3M3fYShKSHNe19vfemzOZaWy22QUK3JsB099VXFZp++Q0IOkkE7AT393KlGNsuC1arC9u7xgALoed+vL4JnjChcF5UkG45D5b0jzjHrw92HPIeW4Bqx5bg8PKy7MfhAJVPaY9KWa0t6hoGhYO/P8AxTWsY0UQKSHTePI+BgII68evnlaJWSyhRKi4uPPEW6D40RicoXh0pcUdeoSARuLdzQOTYxMqaWuybtgzE/ram+YqbAB8SYAtv3gVO2uOE+TxnuYYnYHKrGLcSt4JSdCSZPYf0pthEKUvwmDuLki/ePpQDyHHHg6yydI7Wj1i+1Ft4lWorEIWIBTsbXn6Xpm01arul3F7YiN/r7KTMMDKi24vSU7ar3P02HypblWDIU4ZIUkfhA2pk7jx4hUseMpVzE2J6QLmvMTwdjElD+kQ4JLcwuB27zXNB4QPnij2OlPvcGvr6+SM/ZKFMF1ThU5vBG/OZ9eVKseklTKlAGQbnnRasUhMgNPapukpMJPw9agfwzzhDgGlCAYQregEbspjZmQNuWTdZFeQv1+yaYPLHFBSm1pQkX0i4MfCl2YqCmlzpGmZuJVWuDzvxEkyoLUfuBJ22j/NrVHxHlqg0FwhXI6CT31G1E2N15QO1pYXlzwQfyj16+CEwZQ00ZAUs7A8qkxuIdAbC0gJkEGoGSlxIUVlKwIhQ+lMc1xLjqUIWnQhIuvcGefyppu1SLn20RcIDODBlC1aTuAYBn0NOGEJbbRA1FVtIO89Y5UoxODQqG2lajE6j16Ucxij+7lCm1IBF0G/yoCK6K2JWkuDTmuD381232VJUMvSFJ0kOLkf+W/vrKI9m+IUvApUudRUqZid+3asq2z8oXn5CXPJdzapWCYKswxEAEhE/wDsKizLOQYQhvQudJJvHp0oZ98DMHEkkFY0pgTeRG1HM4RRlS0JQTCbDYTYjuDWfqQd9pDgSVXlPQhRJHipXMdAIt162oTHZd48BtclR1KiyU/rvTTM8t0unzBRUSTH1Pc3oYupQUtoUnUo7bWFLbLG0m+QrEWkmcA9g5PKXvcMwnT46rWIixHpO1HYDh5CEFMFU2KuRHX+1FZgzBSBabT3qU4lTSClSiUzMdOhF+VENXDuq1adpdbI2nXXa0qGQo2S4sgq2TJjrBPOisRww2uzaYKiAntHMmiMKsJGrSqSZ5jfv1ifjUbHEaBKTq8UE20knTNlE96eHx/4kJUrNWWgPDscXaG+yPNRCkqSDAChuOpqBeDedBQSlAvKQP1HrUj+banAgApB/EqwJ6eu+9Ts6xqHOLEbKvf30IljurVkza1rLd1xdC/1/wBoLD5Mz4WpSfMD6KPL4VJhuHGHSfvH/pKiI/I9alXiFQlZSop5iNgOUH1JpxlLbTv7wJEdFWMehqRM1/GVRe2eEU6xf1XuEykyAFlKRsgbRsAB6VDm3DzCSRAK1QSo3Im0R8Kf4jHtNxcSdhIuf6UkxLZT5lqJkz3vyHWlNnbvDCUDI5Q0yNxSOy7Bs4ZGrQC4Ukgn8MbEjqelRYx1Tg1qUSTuen6P1oHMcy8O65UFGJiYmwFLMZnDgCkt8tyBJHrerAlZfKh0EgG4jCPdzcqUkJaOr7p83lsN4IsI+NEvYxAWlJSFRq1EmI2iLX50lweNSrShUlZ8w7x3FLc+xqg+lKl6QmUkgCeR59qYSKpRFEZHhg6p5isUhKoTAKR5z5QdJMz9LVvlWbMvuALWjTP4SAo9ojnXPM2ZQHPJ5hJgnf1PetQ/oWlej7tC0gjCtyaIs3Zul1zMWcNiWQEsJRcgk3VZMiTSp7DFJUkICwSD7o+BHKh8pzL9yNYuQTHWeZ7xWuZ4pCk3UBKQQeh2riB1VIBzjtHKZYLh9tSAoouCY5aTHKPdWua4RLKdSlrInvueXaq3g+J3GFBtLmpsqEyJIHOPS9RcX43xnA8hepsbJm6Y5x1pQ5V4ezpA73uO/K7b7MyPsKYEedc+s1lBexvEKXliFK3Li/8AcayrzeFVLdp29lz/AD0kYxxQMFJkHoZEUdlvEf2tKRiFArRuB5ZvvH0pPxY9pxTp2EGqM66tRK42G4tAqrqYTM0tBpP00vhP3EWul5nlqHXUhCiD94wbm+xI71Ivh5KfNAnrzqgZJgMUUO4xlR/c/hMnWNzF+Vrc6OzPibElSmyRItKbTYHntvWU72fMDta6x8lsR+0IyM4+qsmS4A4px0Or1JaWAkC0GAZPXcUTn3DcgLBUCm4EmLdRVEyXiJzAuLIE6j50kxJvcHrT3M/aUFtkNtq1ERKoAHr1oJNHO2T3Bj6ealmtYRbjXkjf9bslFz2iveEcc0+6+spAMgCf4QLfPVVCZ8MJlYJJHlg/HVUODxq2160qKYtbn8auu9nN2Hacnuq49okuFjHkurZhhG3XkpgQBMfSpc3ydvwVem43HSqDkOJxD+NQELhSpmbwkRPvuKsnH2ZvYVKWymUuAgrmwPMRHMbX5GqJ0Mwc0A/wrX4+Li/5ThnMmzhplJBTvbpSzAAFLRtpJEe/audrSSkjZO4FX7JGA7hWUkwCEzHrt74q6zTHTNc7d9OP9rN1WpGoLWV17q0Z9k+HGGJICVJvrFiD1BGxmp8Lk6C2kzqVG8/nXma5AlaR5jCeW4itswy5DWHCgpSUp80AmLcom4PSsYOLhnJ5WkAGgAKv8MsuKU4cSFxq8hUIBTy2585ozN2AXQlvSLHWSPw8tu+3vp++0XWjCPvJ5ntaqtk2VIafBUqSpPm1dR60ZkBcXg/p69Woq8JcywUrBMHw1EW6KTI/OlecoQ4+AbH7yjv96Nh6D6dauWe6fGSEx5rn/wAb/L86qLr7f2klYtA/P8q145t8e5Z+n0/9WGg11CS5xhkNODTe/viikeD4avEC0mLEQRPcUZjcIhxxJbQUpneLD4URmr7fhhtAlW366VG8Gl6MRFgcSfp5JJlLK20/d1J6X/QqMO+K8kLJSkCAOlPxmCmGglSRBSRIv86DyzKC6dRG5n0o/EObVdsET9jo6x18v+rzMMsaTBChte3yoXLch1oK+xNz8hWmLwsvaZt61NiG1siG1agOl6htgJ7mtcSXNwL8/su1+x1MZYgdHHB/7GsrPY4T+zETv4jn+41laUf5QvJ6n+8/4n7rnHFDIXinUnmCPpVN+xOLHhMpUtQV5oFh6narxnbJVjXNPL+opU9x34CHGA1qWhRSBHlVPNXMEbReoNg4Cq2bwlHCHGhwiHmlI1gyUkX82xB7HrSzD5xAU4uPGJ57XMzB/Vqiy7GplRcAClGQrYA9I6fSos5dSVQmCRuRzotoBtGMZWuPQ4UeMpJ0/wAUWv3q7cJ+zsuoU49Zko8o/ESQDqBG0fP3UFw7xQx9mbwj4IEaVqIGkjrPYdedMuJ83Vg8M2nAKBYUDqIXq0bAAXm870Di44CiyqVmWVBOIeQ2CpDatMi5sNz75qHAYkIJkc/WOsCn+R4dtDK3VmUgbExqUobDmT/ml/CuGbdxaUuhHhkXCvlG16acC1yXHMFNuEtLKSJAKTBj3VLjMyedQEuurWlKtQCjqgxEzvtVm9o7bLIw7LKEp0lSiBG0ACfWT8Kq326AqEo83bb0oWmxa7lanxVIHlWUp2IQSO94ir7w5gy/gm20q0qJSAobiF7ioeBeN1oaOGDQUUiyiuJEnkRajcLm5w6DiFgAByVBGw8wmBbrSZCSCAMozG/YJKxdX5rqzeQIU3pVK7Rc7/Cq3meA0YhKVKJRB0p7iL97R6Xo/C+0jCFGovIj1qtve0rCuYspSq2myjYTO09a84IH/wCLT1vCvxPJNOPKsa83Q2jzym17fT31Pg+E2lq8VYJUq++0jaqTxhxWyliQdSgQQAZJIIPL0q+5bxdhiwlZdQEkblQrmwEUTxwmahxYaHKpWOyDRjVr1nSGyIN4Kjy6GBVH4ow0vCDACeXrJ+VX7PuKMMt/924HFOWASQdpMntVFxcvOlJgQYAH69K1dKx4Fn4LKdI7futWHJHGtABi+/b50sxLyG3wY33HpSrFpcYcS2iDq5f0oXOsI4kFaiQoe6pbpTu5XpP/AGIQ0OANnp2T/NHWQiUCLXmKUN54tDI8pj5ULj2mjhkrLiisG45VcsM1hF5YpSlp1BMj16fGjLAwW4clU5va7tw8EUPPkqsDLFLGsAk8z2p7gH2/Cgnl86V4DiMIbEpiBsaDy7BKxBWtCikG8UIic7lakuvggaHA3fbld29lBH7PTH/Mc/3Gsof2NsaMtCTf985/vNZWiwU0BeYnl8WR0nck/NUrHPhOOdm0iB8RXN82xAQ8VQQrUombggma6JmTc412xIjlbmK8GVIBJ0mfU/OgLzuqlVuiucYXh9/FKUWmyTAVcQFAnl6VLmXDTmCMPhJKxYCbH1610XAM+ArU2SD/ANxPbnUeOywPklyTO4/QogXHou3rluIQpwAJSpWmxgTHrG3vqVeWIDQJGlatrcrX+tdIRw+2E6RqCegMD5b1Avg1lSpVJ7SfhRi1IeFzrDLK9KFr0oE6SRafd1phisnDkIYSXFgSrTtb8U8h3611PB5bhUQVYdB32AItawNaZkw2lSiwgMpUYUUADXAtq7bwKXud2RCQALlmXYQaXvESQoNySrcHlvzoXB5K46FLbTqSnf8AxXQnchbUfMVG83jrPKDRicAgAxad4tb8/fROJrCKOSO/fBryXMWMWZR4QhQEeXdXrVxxLKjl6QQSpSQVzaJIJ+FOsNlTTatSRCjzgfkKMcCFyVEGx3Hxpbpa6JZkJFdFUcvw7I8qnEgRc6Zj4fq1JMvwiXHlTFtvjVvd4aYVKlNq7eGrTPqKc4fgTDqalqUHTMkyfQyb0suoZC0hrGOLbHCp+bZYkM6vLMxA3Nv8UhyHDJK4VEb3G9XBPCx8RKVvBYJ2Tv8AO1GZrkDalaZkj8YSAodpG4HeiDrwEMmpj8QOCQv4RtD7K2zMzI5D0qDEYdxb7imhOnl1jnT3D8MgKBKyY2t+c1OnLlMOFTagNQ5j6Uw7qVOeRj32xUvD5gsYpK3BMct/fTXiTNvta0tto5XtFMEcPEOeKFDX3TINSM5GtLxd8VMkRGn571BZZDkmwqdj8v0QnrW+JynwwlcX/KrRieFStQWXJI7f3ojF5Ip0DxFJRAgBI6UeVO5JcMwlbZPOxoPI1OhxSWhquYvVia4YEEB0wRBt/eo2OHwyvyOKBAnbvbc+tQ4YUWF1n2QJWMuhz7/jOT/MY+Ve0V7Mm4wIkkkuLJJ9ayjbwmDhJMz4FdL6nEH729p71EeC8V/En+WsrKgtBXUFjHBeKSIlKu6kSa1/0Riv4h/LXtZXBoGQpItQN8AYof8AFJ9RWyuA8Uf+KR6D+1ZWUSjaFCr2dYr/AJ6/gP6V4r2cYoxqfWQOR/sKysrrXUFuv2dYkx+8PuH1qQ8AYk/jH8tZWVFKTlYOAcT/AB/KvFcAYggjVYiD5aysqNoPRRQXrXAGJSICx7xUiOC8YlJSl3SDvCa9rKmhwuoKIcBYofjH8tb/AOhsT/EP5aysqV20LX/QmJmdY/lqJ/2eYlZlTp9IgXr2sqF20KL/APmmIiPEPz5Vsj2bPgQFe8g/nWVlRtCmui1Hszf1Tr5bQYrxHsyeAjWffNZWVNBRQUivZw+Y8+3SRWw9mDji0+KpWkH8JKfpWVlcuoLouR5MjCshpudIJNzJk71lZWVKlf/Z"/>
          <p:cNvSpPr>
            <a:spLocks noChangeAspect="1" noChangeArrowheads="1"/>
          </p:cNvSpPr>
          <p:nvPr/>
        </p:nvSpPr>
        <p:spPr bwMode="auto">
          <a:xfrm>
            <a:off x="1679575" y="-868362"/>
            <a:ext cx="2381251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 sz="1351"/>
          </a:p>
        </p:txBody>
      </p:sp>
      <p:pic>
        <p:nvPicPr>
          <p:cNvPr id="179210" name="Picture 10" descr="https://encrypted-tbn3.gstatic.com/images?q=tbn:ANd9GcTL1mdGLGM2OHTv5mrLxnwATMJqVaJE_basMw5hk2pr0CHoV6csr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6"/>
          <a:stretch/>
        </p:blipFill>
        <p:spPr bwMode="auto">
          <a:xfrm>
            <a:off x="6858001" y="2618642"/>
            <a:ext cx="1927225" cy="127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4" name="Picture 14" descr="https://encrypted-tbn2.gstatic.com/images?q=tbn:ANd9GcQQnI6gfGooPnjwjdYX4q9mkdfbMxoFqdFf6JIK9YCCUF-SQ0LJO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7"/>
          <a:stretch/>
        </p:blipFill>
        <p:spPr bwMode="auto">
          <a:xfrm>
            <a:off x="4495800" y="3427060"/>
            <a:ext cx="2228851" cy="18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16" name="Picture 16" descr="https://encrypted-tbn2.gstatic.com/images?q=tbn:ANd9GcRmmaFpOUXjDtBNItZyr2vLlL9gWFGlFE4xUBd-uneirnXGQsO-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725" y="3428745"/>
            <a:ext cx="19812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Nominalna skala - svojstva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endParaRPr lang="hr-HR" sz="2200" dirty="0"/>
          </a:p>
          <a:p>
            <a:pPr algn="just">
              <a:defRPr/>
            </a:pPr>
            <a:r>
              <a:rPr lang="hr-HR" sz="2200" dirty="0"/>
              <a:t>Vrijednosti dodijeljene varijabli predstavljaju opisne kategorije, ali nemaju uređene numeričke vrijednosti u odnosu na veličinu. Služe samo za kategorizaciju jedinki u konačni broj grupa koje se međusobno ne preklapaju (disjunktne grupe).</a:t>
            </a:r>
            <a:endParaRPr lang="hr-HR" altLang="sr-Latn-RS" sz="1000" dirty="0"/>
          </a:p>
          <a:p>
            <a:pPr algn="just">
              <a:defRPr/>
            </a:pPr>
            <a:endParaRPr lang="hr-HR" altLang="sr-Latn-RS" dirty="0"/>
          </a:p>
          <a:p>
            <a:pPr marL="0" indent="0" algn="just">
              <a:buNone/>
              <a:defRPr/>
            </a:pPr>
            <a:r>
              <a:rPr lang="hr-HR" altLang="sr-Latn-RS" dirty="0"/>
              <a:t>PRIMJERI</a:t>
            </a:r>
            <a:r>
              <a:rPr lang="hr-HR" altLang="sr-Latn-RS" dirty="0"/>
              <a:t>: ime osobe, tip proizvoda, spol, religijsko opredjeljenje, nacionalnost.</a:t>
            </a:r>
          </a:p>
          <a:p>
            <a:pPr marL="0" indent="0" algn="just">
              <a:buNone/>
              <a:defRPr/>
            </a:pPr>
            <a:r>
              <a:rPr lang="hr-HR" altLang="sr-Latn-RS" dirty="0"/>
              <a:t>RAČUNSKE OPERACIJE: prebrajanje jedinki unutar grupa.</a:t>
            </a:r>
          </a:p>
          <a:p>
            <a:pPr marL="0" indent="0" algn="just">
              <a:buNone/>
              <a:defRPr/>
            </a:pPr>
            <a:endParaRPr lang="hr-HR" altLang="sr-Latn-RS" sz="1000" dirty="0"/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800" dirty="0"/>
          </a:p>
          <a:p>
            <a:pPr marL="0" indent="0" algn="just">
              <a:buNone/>
              <a:defRPr/>
            </a:pPr>
            <a:endParaRPr lang="hr-HR" altLang="sr-Latn-RS" sz="2800" dirty="0"/>
          </a:p>
        </p:txBody>
      </p:sp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DB6A92-7850-43D7-AEA8-9BA5C8C78BF1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138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266911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 mjerenja varijabli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2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0D913C-003F-41A2-B252-AC1405C8BF24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139</a:t>
            </a:fld>
            <a:endParaRPr lang="en-US" altLang="sr-Latn-RS" sz="1400"/>
          </a:p>
        </p:txBody>
      </p:sp>
      <p:sp>
        <p:nvSpPr>
          <p:cNvPr id="2" name="AutoShape 2" descr="data:image/jpeg;base64,/9j/4AAQSkZJRgABAQAAAQABAAD/2wCEAAkGBxQTEhUTExQWFRQVGB8bGRgYGRwdHRsaHBwbGxoaGhweHCghGhonHh0dITEhJSkrLi4uGB8zRDMuNygtMSsBCgoKBQUFDgUFDisZExkrKysrKysrKysrKysrKysrKysrKysrKysrKysrKysrKysrKysrKysrKysrKysrKysrK//AABEIAGoB2gMBIgACEQEDEQH/xAAbAAEAAwEBAQEAAAAAAAAAAAAABQYHBAEDAv/EAEQQAAIBAwIEBAUCAwUFBgcAAAECAwAEEQUhBhIxQQcTUWEUIjJxgVKRI0KhFTNicrEkU4LB0RZDkuHw8RclNERjc6L/xAAUAQEAAAAAAAAAAAAAAAAAAAAA/8QAFBEBAAAAAAAAAAAAAAAAAAAAAP/aAAwDAQACEQMRAD8A3GlKUClKh+JuJraxi825kCAnCgbsx9FUbk0ExSs+tuNNQu8/A6aVTtNdv5a+uyAczAjuD3rsbT9bdBm8s4mO55Ldjj2BZyCPxQXWlUiHTdbjy3xtpOdvlkgKj33RgR/XpXxl8QpLWTk1KyktkJwJ0bzYd8AEsFBXc9CM0F9pXwsryOZFkidZEYZVkIII9iK+9ApShNApVS1vxDsrd/KV2uJv91bqZWGPXl2H5rgHGeoyt/s+jzFB/NPKkPXoQGBzt+1BfKVnsvHd/B813o80cf6oZUnxuMlgg2FWjhriq1vlLW0quR9SHZ13x8yHcfegmqUpQKUrh1bWILZOe4mSJfV2A/b1/FB3UqgnxQikOLS1u7v0McTBT/xN2wM19ouOrnmAfSL5QRnIVWxkZGwPX27UF4pVK0/xMs2cRzia0dvp+IjZAeg+ojA/OKuiMCMggj1FB7SlKBSlRWucSWtoM3M8cW2QrN8x/wAqj5j+BQStKzyLxXhkJENnezehSE4Ofp+2fev3J4iTpgyaRfKuQCQgOM+w3NBoFKp2geJVjcv5RdoJj0jnUxk5OByk7E+2c1cAc0HtKUoFKUoFKi9V4jtLbae5hiPo7qD37Zz2P7VDf/EvS+cp8bFkd/m5e3Rscp69j6+hoLbSorSuJLS5OILmGU+iOpO3XbOe4/epWgUpSgUpSgUrl1DUYoEMk0iRIOrOwUfuTUG3iDpgx/t1vucfWP6+g96CzUqCsuMrCVuSO8t2Y9AJFyd8bb7nJqdFApSlApSlApXHqOqwQDM00cQ9XdVzjfbJ3qt3HifpSNym8jJ/wh2H7qpFBcKVXdO4706cqI7yAs/0qXCk+2Gwc+1WEGg9pSlApSlApSvld3Cxo0jkKiKWYnoABkk+2KCrce8XNaCO3tk86+uciCPsPV39FHXHfB7AkcvDfh+iuLu/b4y+bcu/0If0xoMKAPXH2xUf4Yaa9zLLrFyD5lwSturfyW4+kjc4z/yz3rRZ5lRS7kKqjJJOAAOpJ7Cg/dK+dvOsih0YMjDIZTkEeoNfSgV8rm3WRSjqHRhgqwyCD2Ir56jqEUEbSzOsca9WY4Ar6WtykiLJGwdGGVZTkEeoNBmupWUuhy/E2waTTHP8eDOfIJP95Fnfk33A/wCmNJsrtJY1kjYOjgFWU5BB6EUvLVJY3ikUMjqVZT0KkYIP4rP/AAuZrSe80l2LC3fzICf9zJvj3wf9TQaHNKFUsxAVQSSegA3JNZet5da87LCz2ulKcGQbSXBBwyqf5U/H77gSniHK93cW+kxOVE/8S6ZRnlt1yeUnqC5GB/0q82dqkSLHGoREAVVAwAB0AAoIzhvha1sU5LWFYx3bqzf5mOSf3qZpSgVUOKeBY53+JtmNrfIPkmTYHG4WRPpdfXb9+lWq6uEjUvIwRFGSzHAA9ya9gmV1DoQysAQRuCD0IPpQVPgLi57oy2t1H5N9bYEqD6WB6Oh3GD6Z796uFUTxJh+GaDVY8h7VgsoA/vIJGAdWOR9P1D3q063rCW9rLdH5kjjLjH822VA+5wPzQQXG3F7W7Ja2cfxF9L9MW+EU7eZIR9K59SM1z6J4dxCT4q/b4y7bBLSbomDkCNOigH7/ANa/fhxobqj31yD8ZeHnkyMeWn8kS7AgBcZ96ulB+UQKAAAAOgGwr9UpQcmp6bFcRtFNGsiMMFWGdv8Al9xWf3nD11pGbjTS89ouTJYuxOF7tCxy2R1xuTk9a0ulBwaFq8V3BHcQtzJIoI9R6g+hFd9Z1yNpmsKq7WWpk/LsFjuQOoHYuAPuT7VZOPNbe1s3eIc08hEUK9cyyHlTbvgnP4oIHi7iO6muv7N0zAlGDc3BGRbq24AzsXIz69h16dXDnhpZ20gnk57q6zkzTMWOfULnlHscEj1qR4E4XFhbchYyTyHnnlbq8h69+g6D7e5qyUHiqBsBgV7SlBEa/wAM2t6vLcwJKMHBIwwz+lhgg+4NUadrjQMFfNu9LJAPMQZLXfG22WjI7dBy9s/NqFfK5t1kRo3UMjgqynoQRgg/ig/Gn3qTRpLEweN1DKwOQQa6KzLgqX+zdSl0gkm3kXzrXmySoOeePJ6jYn7g+tXviTV1tLWa5YZEMbNj9RA+VfbJwPzQcvFfFMFhF5kzEs20cagl5H7KoHc9MnbeqjY6bqmqAyXkj6fbE5jghwJT2zI5GQO+Ns56dK6uAuHpZn/tTUfmuZR/CjIHLbx5+UIOzEb567+ua0Cgp1h4Y6ZFubYSucczzM0jMR/MeYkAnvgDNTg4as+Up8LByk5I8tcZGwPTrUrSgpmseGGnT/MsPw8gJIkgJjbJ69Nj+3+pqEujqej5k521KwAy4bAmhAO7A/zjHbfp/Lua06vCKDl0nUormJJoXDxuMgj/AEPofauussvrP+w9QSeIhdOvZBHLEM4ilP0yKOgX7YwMjsK1Og/LuFBJIAHUnYCs2veM7zUJmttHTEStyy3si/Ivr5atjmIPsftjeveJJH1a/bTELpZ22Gu3XIMjdVhHt0OfY+gzoGl6dFbxJDCgSNBhVHYfc7k+53oKXaeFlsxEl9LNfSZzmWRggOc7IpH7HI36VYbbgywQcq2cAHX+7U/6ip2lBWtU4B064TkktIsdig5GHToyYPYVXZeDL+yPPpl67qDvbXR51YbfKHIyp6+nbcVo9KCscG8ZR33PGyNBdQnE0D7Mp9R+pM9/t6jNnqkeIPCxfGoWmUv7UcyFf++VdzFIARzAjIH3x0qc4O4jjv7SO5j25tmXurjZlP5/oRQS11cJGjSSMERASzE4AA6kms4bim+1V3i0oLDaA8rX0gOTtuIozg59yP22r6cSrJqmo/2cpK2NqFe6ZSR5jndYcg9MYJHsfbOgafYxwRrFCixxoMKqjAAoKhpnhjaK/nXXPezkAGS4bmGxz8qdAP3/AKmrVb6PbovKkESr6BFA3/FdtKCCuuDLCRGRrSAqwwcIAfwRgg+4qtX3Ct7Y/wAXSp2kQdbO4cshG20bscqdtst+a0KlBXeEOL4b5WCho54tpoHGHRvt3XPcVYqoXiNw8y41OyUre22GblyPOiXd42HRvlz2ztj0q3aFq0d3bx3ERyki5Ht2IPuDkH7UHfSlKBWf+Ns7/wBniGMkG4mjiPKcEhjuPcHpg+taBWfeMwItrV9wI7yEk9gObq3tQXqwthFGka9EUKNsdBjoK4OK9CS+tJbV2ZFlABZeo5WDDGfcVLVU+BeJJbp7yKdFWS2uCg5ehTqux3zjv3oJPhHh5LC1S1jZ3VM7uckliWPsBk9BUzSlBE8U8PRX9s9tPnkfBypwQQcgg+tdml6elvDHBEOWOJQqj2Ax+9dVc9/ciKKSQ4wiM2/TYE70HRWdatEYuJbSReXFxaPG3rlCzFj+OUf8NTnhlf3Nxp8U92waWXmcEAD5GYlBge1Q3E9mZtdsOQn/AGeCWV8dlbKICf8AEwIx7GgkfD8iZ72+6+fcMkZ//FCBGoHtzhz17irjVS8KQf7LtwwwwMmR6HzXyPwattBUdN4eu49XuLx7gtaSxBUh5n+V/k/k+kAcp3H6z71bqUoIjirh+K/tntpiwRyCSpwcqQw/qK7NI05LeCOCPISJAi5OTgDAyfWuulBE8W6abmyuYFIDSxOoJ6ZIOM/ms9tLsXlpoVu8gbznDybj5hbIWKlf5vmCg+lajfzKkUjscKqMzH0ABJP7Vj3hhpXl3GlSA5V7Cb6tjzedzsAMfT/EGPzQbRVY4z4YlvGtmiunt/Il525c/MvpsRv232wTVnpQKUpQVjhfh64t7u+nmuTMly6tGhz/AA1HN8uCcDYhduoQH2FnpSgpXi/Y+Zpskgxz27JMjEZKlGGSPQ4z/Wvbx/idXtI8hktbdrhsNt5kv8ONsDZiFD4/zZ9K+/iuf/lN5uBmPA9yWGBURwNARqt7zjDx29tGMZwVCdc465FBolVDxG4bub2O3FrN5LRTK7ZZlBUe69x1Ax+1W+lB+UGwz1xX6pSgp2maDfJq091Jc81m8fKkWScH5cfL9K4IPzdTze9XGlKDNfGK3aE2WowgCa2nCEnvHJtg+oztj/E1SPH9v8bcW2mc3KkmZ58dfKjI5VHpzucb/pPpXP41SE2cEKjmae7iRRnG/NkY2wemNyK7bOTm1+4yDmOyiUY6YMkjHm9Dvt9qC5RoFAA2AGB9hVM8RdEv7l7QWU/lIkoaXDFTgEYbI+oAZ+XvkVdaUHi17SlBSNXh1RtXtzCwWwVMydMH9SsOpbIHKR03983elKCseJWjrdabcxsASsbOhPZ0BYHP4x+a4eE+J+fQ1vWypjt35iQD80QZScDGclcgbdaub9D9qxLhGZv+zflsSFluhFC2BnkeePJYBv1eYCM+3Sg0Lww0ZrexRpc/EXB86dm+ou++D6YGBj71ZdQlZYnaNeZ1UlV9WA2H5NfdRgYr2gqXhvq17c27vfw+TIJCFHKVymARsd9jkZq20pQV/jviFrCyluUiMrJj5e25A5mx/KK7OGdW+LtYbnkMfmoG5DvjPbOBn74qSkjDAqwBBGCCMgg9QR3FegUHtZfZXUej3mpoSFgeIXkaZAPM3MhRFzuSy4HTt2rUKyfxq08S3ekAjZ7kRlsdmePb09Tj2oLpwBozW9oplIa4nJmnfG5dzzYz3CghR7DtVkrwCvaCpaFxp8TqV1YCB0FsufMJHzHIBHL2BzlTk5APSrbXyjtkVmZUUM+OZgAC2NhzHqfzX1oPldyMqOyrzsqkqvTmIGQue2TtVe8PdYubuzWa7h8mUsw5eUrlQdjyncd/2qzUoPCKoHh5y2l5f6Z0VJPPhGNhHKBlR7A9vetArP4SRxLIAMg2K5Ofp+c4GO+aDQKUpQKgOPND+MsLiADLshMf/wCxfmT/APoAfmp+lBU/DDiD4zT4nOfNi/hSqfqDpt82w3IwfzULxlz6ZerqkSF4JgsV4iruAPomBHQjYHOxG3U5DXlbR7t7+JC9lckfFIoJMTjI89RnocgEY/1q+2V3FcRLJGyyRSLkEbhgf/XSg+ekarDcxLNbyLLG3RlOfwfQjuDuK7aoN94b+U7zaZdSWLucsigNEfp/kPTof39Nq8vF4gjLLG1jOpUYcq0ZB7/LzHP70F/rOuONSe/n/se0wQwzeTDcQx5+j08xvf8AbuPqvD+sXShLy+jt4yPmW0TDnI6c7Zxjpt1q08N8NW9jGUt4+XmOXYks7t+p2O5PU+m/agkLaBIY1RQEjjUADoAqj/pVF8OM3V3f6lg+VM4igJB+aOLqy5/lJ7+x9K/HG2qyX040mxfr/wDWyrjEUJ2KDOxdgSMD2Hc4u2iaTFawR28K8scYwozk/cnuSd6Cr8BXXlXN/YNnMM7Sx56mOf8AienZy3T1H3Mrq3E4t762tJI8JdK3JNnYSL0jIx3HQ569qrfiAj2F3Dq8WfKHLFeID9UROFfGMllLevZferLrujW+qWigsSjASQyocMjY+V0PY/8AmKCwUrM5df1PSgRew/G2if8A3MWBIqDvKnc9MnYbdSa6n8Y9OHMD8QCuObMLDlz0z6UGhVSOPdauTLDp9gwW5ny0kuMiCIY+YjBwW3A+3uK+E3Gd3djk0yykBJx8Rcr5car3blJ5nPYAVM8J8MR6ekskkzSzS/PPPKQM8uf/AAoMnA7UHJ4mX7Q6c8SEvNcAW8Y6s7SfKcAdTjJ2qN4hslsH0iUOVS3f4ZyR8hjlQKS2B8vzouD033r8cPuNW1Fr4hvhLL5LXOQskjAmSbBwdhygZGNx3G1u4t0Rb20mticeYhCt+lxujfhgDQS9KpnhlxG1xAbe4+W9tT5cyEEHYkI4z1BXG/r7EV38WvqSmJtPW3dQT5qTEgsNsBSNh3/cUFkpWfNxxqEQb4jRpwRv/CkSRcfde/sK/cXHt3Iv8LSLsuRkc5VF3GVyxOwNBfqVnr3WvXSDy4rfTwQDl282TqO3LyjbsRnbtVxFx8Na891MGMUeZZSAoJA+ZsDYZ9KCoeKzfEGz01cF7qdWbr8sUR5nY46eg6Z3rqvwbfXLdxzCO7tmhPTlMkR50ye7crNsfT71zcDWcl5cvq9wpQOnl2sZO6Q5zzsM4DMakfE3SJZrQS2+fibRxPEBncp1XA65XIxQW6lRHCevx31rFcx9HG47qw2ZT9j/AMqlJVJUgEqSMAjGR7jO1B+6VQIuA7xMhdYugCSd1Q9fvX3i4Nv1ORrFwdiN44z19iOvvQXilR2gWEkEIjlne4cE/wARwAxBOQDjbbpXJxfxPDYQGWU5Y7RxjdpH6BVHfcj7UFW4mlS91qxtFwTZFriUkZAOF5E/zZwfapC9l8jXYmbCpeWhiB6ZlhdnwdsElX23/lp4a8LSWyS3V0ea9uzzzHbC7khFx0xnf8elc/i/p0htor2HeWwlE4GeqLu4PtgZPsDQX2lRvDutRXlvHcQsGRxnbse6n0IO1R/G15qEcK/2dbpPKzYbndVCLg/NhmXm396CxUrP4dN1+VQZL21tjjpHDzkk9QS223tXtlwfqmxl1mUlenJCmCM5+YNnmP37UF/pWf3Wna9CGaK8trruElhEZ26AFMDJHXO2w6VZeEL+6mt+a9txbzhipQMCCB0ZcE7H79vSg/XGd8sFhdSsSAsL7jrkqQuPfJFZ0dMEPCsfNzAoqTdiQTMHyMdvmPvUp4h3LX93Do8IPISst24/kiByEz+psf6e+L5eaVHJbPbYxG0Rix1wpXl7+1B02soZFYdGUEfYjNfWqV4VaixtWs5f7+xcwPnuo/u36nquPyDUtxrBeyW/Jp7pHMzAM7/yp/MVyCOb8dM98Gg84g40sbPInuEVx/3anmk9vkG/71XY/E15MtBpl9LGB9YjwD16Z69KleFPD2zslDeWJrjcvPJ8zsx3Y75C7+n9Tk1baDP4fFa3VlF1b3VoGOOaaJgoYds9/wAVd7C/inQSQyJKh6MjBh+4Nfu7tUlUpIiup6qwBB/BrO9d4DntGNzoj+TJnL2xI8mT1wGOFY9OoHuKDSqxrxT1GSS/hkjTmh0mWGWc75LPIpwNvpVVGT/i9q06/wBbW1tBc3hEXKimTvhyBlRjOfm22zVd4G0J5LO5lulAl1Is8i74WN05EQgnqFyT/mx2oLvG4YAjoRkfmvzcTrGrO7BEUZZmOAAOpJPQVV/DjU3e3a2m2ubJvIl/xco+SQezLg/fNQnEGny6tqD2ciyR6faYMjKeUzSkBgmc7xhT27j7UHTL4hyTyGLS7OS85esxby4R2OHYfMQSPlG5GcdK9b/tAfmH9nr38vEh/wCHm5v61drGzjhjWKJQiIAFUdAAMCvvQZ+3HV1Zkf2rZeTGSB8TA3mRDP6x9Sdhv139KvVndpKiyROro4yrKQQR6givbm3SRSkih0YYKsAQR6EHrWcaDC+k6oLCNWNjehpIR18qRRmRQT/JjGxz1X3yGmVQOFkM+tahdfyQqlsuMYJA5m374z/Wp7jjiVbG2aTZpn+SCPvJKdlUAbn1NfDw64eaztAJCWuJmM07HGTI+MjbYYAA29DQWilKUClKUH4miDKVYBlYYIIyCD1BHpVAu+DLqxdptHlCqxy1nKf4J9fL/Q2d+oFaFSgoEHiQYSE1KzuLRgpLSBDLFt35kycfipK28S9LdQwvYgD2bKn03VgCP2q2EZ61GXmjWbuDLBbtI/QvGhZsD3GTgUFduvFfS1YotwZpB0SKORyxxnCkLyk/muCXUdV1JkFtG2nWpz5kswQzN02jTfl9m/ORjBvNlpUEOfKhijz15EVc/fAGa7KCG4X4Zt7CLy4ExzHLuSS8jd2ZjuT7dBUzSlB8rq3WRGjkUOjghlYZBB2II7iszezutCZ3t0a50tmyYQSZLcndmTP1J+e/3J1GhoK5oPG1heIpiuI8sN43IVx6hlP/ALVPGBDk8qnPXYb/AHqF1vguwusme1iZm6uFCv8A+JcH+tQU3hXa8vJHPeRIc8yrcPhs+oJxQWbW+JLW0UtcTxxgDOCfmx7KPmJ3GwHeqUZbvW/l5Hs9MOOcvgTXA3+VRvyR7DJ75774sWmeHenQ4ItUkcfzzZkbbON3z69vb0q0gUHwsbNIY0iiUJGgCqo6ADoK+9KUFK4z4PkklF/YOIb9ABk/RMgI/hyDp0747AdhjzQfEWF3+HvVNjdr1jl2VvdH+kj85+9XauDVtGt7leS4hjlXsHUHH2J3H4oO5GBGQQQehFe1Qp/C2AFvh7m8tlPRIp3CqcY2BP8ASvLHwuiCMs95ez836rh1GPTAO/5oJziXjWzsh/GlBkJwsUfzyMfQKOhztvgVXLbSLvVZlmv4/IsEyY7TmPPIc/K0+NsY35c9+nXNo0Pg+ytMGC3RX/3hHNIfcu2WyfvU7QeKoAwNgK9pSgzvW+HrqwuHvdLHPHI3Nc2WwV9t3jz9L98DGTjr0qb4X4+s735Vk8qcbPBL8rqQcEb4DfjNWmoPiHhGzvR/tECM2MCQDlkXvs43G+9BOUrPx4aGM4ttSvoE/QJSwG5Ixnp1oPDRnYfEalfTpgjkMpUHOOvL2oJjiLjyztMoZRLOfogiy7uxzhQFB5c46nAqJ4d4WmubhNS1I/xlybe2H0wKfp5sfVJjrnv9hixcO8JWdkP9mgRGIwX6u33c7+/pU5QK8dQQQRkHYg9xXtKDKbyGbQJ2miUy6VM/NLGoHNbu2AWUfo6bdO3pnRtC1uC8iWa3kEkbdx1HsQd1Psa7nUEEEAg9Qao2q+GcPO01hNJp85Ocwn+GdsYMQIGPYYoL3Ss3SPiK325rS8AI+Y/w2O5JyMKvt+3Xeuh9W15jyrY2sf8AjabmUftv2/qKDQKpHGPHSxN8HZD4i+lGEVMMsRO3PKdwAM5xv03xUfLwjqt7n46/EEXaGzyO5+pyASMdtwfbG9t4b4UtLFSLaFULfU/V2/zMdz9unWgj/D/hL4CFjI3m3c55riYkks2+ACf5Rk/1NWqlKDO+PNFntZ11XT05pV2uIR0mj6FiP1gdxvsPSrPwjxXb6hAJoHGcfOhxzoe4Yf8APoanapvEfhzbXEnnxNJaXOc+bbnkJPqwGxPv13oLlSs5ccQWuADbX6Adf7uQgZ69uYj0zXtrxrquCH0WQuP0zKF36dRv+9Botc2o38cEbSzOscaDLMxwAB/66VQIta1+cYSxt7bcgtLJntscDfFdGmeHjyy/EatcG9kBysWCIE+ydG/I9OvWg4bSF9duI55Y2TS4DzRRuADcSDPzsM58sbYB2Pvk1poGKKoAwNgK9oKDxpok9vdLqtgvNIo5bmAbefH0z7uo3yf0j0wbFwlxVbahCJrd8/qQ450PTDDO3/MEVOVTOI/Dq3uJTcQvJZ3X++gPKSfVgMcx9ehNBc6VnKRcQ2yhA1peqD9bEo5GT9XQZxjf379a9bifWw/IdJjOcYYTjlycdT6YzQaLUFxVxPb2KB5jzOdo4kHNI56YRev5qtzx6/cMoDWljGw+ZlzLIv2BHKT+e9S3C3AkNo5nd3urojeec8zDrnkznkG/bf3oODhTQZrmUajqIPmZLW9ufptlOO2BmQ4GSelXqlKBSlKBSlKBSlKBWUeKPD6pqGn35mmy11FEYw2y5BIZMn5QeUBh3ye/XV6rHGnDUt49o8U/km2nEp2J5gBjAweuMj/iNBZ6UpQKUpQKUpQKxDxC4RjtGWdbme51Ga5VreMsclefmZMA5CAE/NkAbdK2+suGjaxFqs94sdtcI5KRea5Bjh5sgJgfKcddjk0Gnxk4GRg43HvX6oKUClKUClKUFS480G6uwixXxsrdVYzFR8zdMfNzLyrjOd/wa5PCS+lltZQ9w10kc7pFOwwZEXG+5JIznua6+MtbvbaRDBY/GWzDEgQnzFYn03yuPb8iuPwq0aWCK4lkh+GW5mMkdsesSdAD0wT1xgYoLzSlKBSlKBSlKCmeJPHA0+EiJfNumXmSMAnlQfVLIBuEAzv6/nE5wjqUlzZW1xKoSSWJXYDp8wzkegI3x2ziqDxPwnqiXl5e2kkDCaIqFdSXCBMeWu2245sDYnFXrgt7g2NuboATGJSwClcZAIDKejgYBHrmgm6UpQKUpQKUpQVbxB4qewhjMMPnzzyiKOPJGSQTnYe3Tbr12rzg7WNRneQXtitqiqCrCQNzN/MMAnbv7dN+tcPivp1jPBBHfztboZhyOP1crZBJBABGdz7VXvDhoYNTks7C5e4sfhvMOX51jl5wMKwAUZBO33oNZpSlApSlApSlB4Tjc1QpfF3TVufh/Mcnm5PMVMpzZx16kZ7gYq3cQylbWdl6iJyPvymsk4PW8s9Os55ZbWaxkkjzA0YDKJnChg+N3Unm6dj96Da6UpQKUpQKUpQKrY4903nZPjIAydcuAPQ79D+KslZf4k8OWs81rZRQRrPdTeZK6IOZYUyZGyOhJIGT6mg09WBAIOQehFe1+IYgqhVGFUAAegGwFfugUpSgUpSgUpSgUpSgUpSgUpSgUpSgUpSgUpSgUpSgUpSgUpSgUpSgUpSgUpSgUpSgUpSgUpSgUpSgUpSg5NU0yK5jMU8ayxtjKsMjY5B++a+OjaHb2ilLaFIlY5IQYyff1qRpQKUpQKUpQKUpQeMuRg7g1SbDwws4roXCmUojc8duXPlRyZzzqvbGTgdN6u9KBSlKBSlKBSlKBUHZcNIl9NfF2eWWNYwCBiNF3KrgZ3IzvU5SgUpSgUpSgUpSg//Z"/>
          <p:cNvSpPr>
            <a:spLocks noChangeAspect="1" noChangeArrowheads="1"/>
          </p:cNvSpPr>
          <p:nvPr/>
        </p:nvSpPr>
        <p:spPr bwMode="auto">
          <a:xfrm>
            <a:off x="1679575" y="-617538"/>
            <a:ext cx="5715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 sz="135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49" y="1804989"/>
            <a:ext cx="4514851" cy="1009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51" y="3505201"/>
            <a:ext cx="252412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476" y="3184477"/>
            <a:ext cx="2143125" cy="2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693" dirty="0"/>
              <a:t>Spremišta programskih paketa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hr-HR" dirty="0" smtClean="0"/>
          </a:p>
          <a:p>
            <a:r>
              <a:rPr lang="hr-HR" dirty="0" smtClean="0"/>
              <a:t>Mogućnosti </a:t>
            </a:r>
            <a:r>
              <a:rPr lang="hr-HR" dirty="0"/>
              <a:t>jezika R proširene su putem paketa koje razvijaju korisnici i time omogućuju uporabu specijaliziranih statističkih tehnika, grafičkih uređaja, uvoz/izvoz podataka, uporabu alata za </a:t>
            </a:r>
            <a:r>
              <a:rPr lang="hr-HR" dirty="0" smtClean="0"/>
              <a:t>izvještavanje.</a:t>
            </a:r>
          </a:p>
          <a:p>
            <a:endParaRPr lang="hr-HR" dirty="0" smtClean="0"/>
          </a:p>
          <a:p>
            <a:r>
              <a:rPr lang="hr-HR" dirty="0" smtClean="0"/>
              <a:t>Razvijeni u R jeziku, Java, C ili </a:t>
            </a:r>
            <a:r>
              <a:rPr lang="hr-HR" dirty="0" err="1" smtClean="0"/>
              <a:t>Fortranu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Preko 5300 dodatnih pakete (ožujak  2014) unutar repozitorija paketa: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CRAN</a:t>
            </a:r>
            <a:r>
              <a:rPr lang="hr-HR" dirty="0"/>
              <a:t>: </a:t>
            </a:r>
            <a:r>
              <a:rPr lang="hr-HR" i="1" dirty="0" err="1"/>
              <a:t>The</a:t>
            </a:r>
            <a:r>
              <a:rPr lang="hr-HR" i="1" dirty="0"/>
              <a:t> </a:t>
            </a:r>
            <a:r>
              <a:rPr lang="hr-HR" i="1" dirty="0" err="1"/>
              <a:t>C</a:t>
            </a:r>
            <a:r>
              <a:rPr lang="hr-HR" i="1" dirty="0" err="1" smtClean="0"/>
              <a:t>omprehensive</a:t>
            </a:r>
            <a:r>
              <a:rPr lang="hr-HR" i="1" dirty="0" smtClean="0"/>
              <a:t> </a:t>
            </a:r>
            <a:r>
              <a:rPr lang="hr-HR" i="1" dirty="0"/>
              <a:t>R </a:t>
            </a:r>
            <a:r>
              <a:rPr lang="hr-HR" i="1" dirty="0" err="1"/>
              <a:t>Archive</a:t>
            </a:r>
            <a:r>
              <a:rPr lang="hr-HR" i="1" dirty="0"/>
              <a:t> </a:t>
            </a:r>
            <a:r>
              <a:rPr lang="hr-HR" i="1" dirty="0" smtClean="0"/>
              <a:t>Network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Bioconductor</a:t>
            </a:r>
            <a:r>
              <a:rPr lang="hr-HR" dirty="0" smtClean="0"/>
              <a:t> </a:t>
            </a:r>
            <a:r>
              <a:rPr lang="hr-HR" dirty="0"/>
              <a:t>(repozitorij paketa za analizu </a:t>
            </a:r>
            <a:r>
              <a:rPr lang="hr-HR" dirty="0" err="1"/>
              <a:t>genomskih</a:t>
            </a:r>
            <a:r>
              <a:rPr lang="hr-HR" dirty="0"/>
              <a:t> podataka</a:t>
            </a:r>
            <a:r>
              <a:rPr lang="hr-HR" dirty="0" smtClean="0"/>
              <a:t>)</a:t>
            </a:r>
          </a:p>
          <a:p>
            <a:pPr lvl="1"/>
            <a:r>
              <a:rPr lang="hr-HR" dirty="0" smtClean="0"/>
              <a:t>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876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Ordinalna</a:t>
            </a:r>
            <a:r>
              <a:rPr lang="hr-HR" altLang="sr-Latn-RS" sz="4000" dirty="0"/>
              <a:t> skala - svojstva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2200" dirty="0"/>
          </a:p>
          <a:p>
            <a:pPr algn="just" eaLnBrk="1" hangingPunct="1">
              <a:defRPr/>
            </a:pPr>
            <a:r>
              <a:rPr lang="hr-HR" sz="2200" dirty="0"/>
              <a:t>P</a:t>
            </a:r>
            <a:r>
              <a:rPr lang="it-IT" sz="2200" dirty="0"/>
              <a:t>odatke </a:t>
            </a:r>
            <a:r>
              <a:rPr lang="hr-HR" sz="2200" dirty="0"/>
              <a:t>je </a:t>
            </a:r>
            <a:r>
              <a:rPr lang="it-IT" sz="2200" dirty="0"/>
              <a:t>mogu</a:t>
            </a:r>
            <a:r>
              <a:rPr lang="hr-HR" sz="2200" dirty="0"/>
              <a:t>ć</a:t>
            </a:r>
            <a:r>
              <a:rPr lang="it-IT" sz="2200" dirty="0"/>
              <a:t>e poredati prema intenzitetu</a:t>
            </a:r>
            <a:r>
              <a:rPr lang="hr-HR" sz="2200" dirty="0"/>
              <a:t>. Pokazuju relativan položaj elementa u grupi.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PRIMJERI: ocjena, stupanj obrazovanja, kvaliteta proizvoda.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200" dirty="0"/>
          </a:p>
          <a:p>
            <a:pPr algn="just"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RAČUNSKE OPERACIJE: &gt;,&lt;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10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1F7897-7FCB-48FF-B704-500215A2603C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7820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8" name="Picture 6" descr="https://encrypted-tbn1.gstatic.com/images?q=tbn:ANd9GcRc2dnZjpKm-u_hVx-DVmwjjS24huR_Jj5wXL2nquxDPfvZFuq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7814" r="34695"/>
          <a:stretch/>
        </p:blipFill>
        <p:spPr bwMode="auto">
          <a:xfrm>
            <a:off x="5717333" y="3531770"/>
            <a:ext cx="1826467" cy="195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 mjerenja varijabli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accent3">
                    <a:lumMod val="85000"/>
                  </a:schemeClr>
                </a:solidFill>
              </a:rPr>
              <a:t>OMJERNA</a:t>
            </a:r>
            <a:endParaRPr lang="en-US" altLang="sr-Latn-RS" sz="22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5D3F31-748C-41CA-A186-39BD9BAEC25C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141</a:t>
            </a:fld>
            <a:endParaRPr lang="en-US" altLang="sr-Latn-RS" sz="1400"/>
          </a:p>
        </p:txBody>
      </p:sp>
      <p:pic>
        <p:nvPicPr>
          <p:cNvPr id="182274" name="Picture 2" descr="https://encrypted-tbn2.gstatic.com/images?q=tbn:ANd9GcRZg3iE3jTLehxHuPUBJxG2fU8rNWrjt2g_Q7H2OZTOxJcWDDcsk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9584" r="7692" b="9235"/>
          <a:stretch/>
        </p:blipFill>
        <p:spPr bwMode="auto">
          <a:xfrm>
            <a:off x="5561463" y="1594513"/>
            <a:ext cx="2514600" cy="15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276" name="Picture 4" descr="http://mathsframe.co.uk/resource_files/thumbs/zwgftylmokdmpezeozlqrsvttontbs_8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5" r="49444" b="16444"/>
          <a:stretch/>
        </p:blipFill>
        <p:spPr bwMode="auto">
          <a:xfrm>
            <a:off x="7659689" y="3050125"/>
            <a:ext cx="144462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Intervalna skala - svojstva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defRPr/>
            </a:pPr>
            <a:endParaRPr lang="hr-HR" sz="2200" dirty="0"/>
          </a:p>
          <a:p>
            <a:pPr algn="just">
              <a:defRPr/>
            </a:pPr>
            <a:r>
              <a:rPr lang="hr-HR" sz="2200" dirty="0"/>
              <a:t>Vrijednosti varijable su numeričke, na kontinuiranoj skali (realni brojevi). Jednake razlike u izmjerenim vrijednostima varijable predstavljaju jednake razlike mjerenog svojstva; ne postoji apsolutna nula.</a:t>
            </a:r>
            <a:endParaRPr lang="hr-HR" altLang="sr-Latn-RS" sz="2200" dirty="0"/>
          </a:p>
          <a:p>
            <a:pPr marL="0" indent="0" algn="just">
              <a:buNone/>
              <a:defRPr/>
            </a:pPr>
            <a:endParaRPr lang="hr-HR" altLang="sr-Latn-RS" sz="2200" dirty="0"/>
          </a:p>
          <a:p>
            <a:pPr marL="0" indent="0" algn="just">
              <a:buNone/>
              <a:defRPr/>
            </a:pPr>
            <a:r>
              <a:rPr lang="hr-HR" altLang="sr-Latn-RS" sz="2200" dirty="0"/>
              <a:t>PRIMJER</a:t>
            </a:r>
            <a:r>
              <a:rPr lang="hr-HR" altLang="sr-Latn-RS" sz="2200" dirty="0"/>
              <a:t>: vodostaj rijeke, temperatura u na Fehrenheit ili Celzijus skali, nadmorska visina.</a:t>
            </a:r>
          </a:p>
          <a:p>
            <a:pPr marL="0" indent="0" algn="just">
              <a:buNone/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marL="0" indent="0" algn="just">
              <a:buNone/>
              <a:defRPr/>
            </a:pPr>
            <a:r>
              <a:rPr lang="hr-HR" altLang="sr-Latn-RS" sz="2200" dirty="0"/>
              <a:t>RAČUNSKE OPERACIJE: oduzimanje, zbrajanje… ali ne i omjeri.</a:t>
            </a:r>
          </a:p>
          <a:p>
            <a:pPr algn="just" eaLnBrk="1" hangingPunct="1">
              <a:lnSpc>
                <a:spcPct val="90000"/>
              </a:lnSpc>
              <a:defRPr/>
            </a:pPr>
            <a:endParaRPr lang="hr-HR" altLang="sr-Latn-RS" sz="2800" dirty="0">
              <a:solidFill>
                <a:schemeClr val="accent3">
                  <a:lumMod val="85000"/>
                </a:schemeClr>
              </a:solidFill>
            </a:endParaRPr>
          </a:p>
        </p:txBody>
      </p:sp>
      <p:sp>
        <p:nvSpPr>
          <p:cNvPr id="942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31DED4-AE6C-4089-9568-8A36D786C985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142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185856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 mjerenja varijabli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hr-HR" altLang="sr-Latn-RS" sz="1000" dirty="0"/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NOMINALNA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ORDINALNA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INTERVALNA</a:t>
            </a:r>
          </a:p>
          <a:p>
            <a:pPr eaLnBrk="1" hangingPunct="1">
              <a:lnSpc>
                <a:spcPct val="90000"/>
              </a:lnSpc>
              <a:defRPr/>
            </a:pPr>
            <a:endParaRPr lang="hr-HR" altLang="sr-Latn-RS" sz="2200" dirty="0">
              <a:solidFill>
                <a:schemeClr val="accent3">
                  <a:lumMod val="85000"/>
                </a:schemeClr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hr-HR" altLang="sr-Latn-RS" sz="2200" dirty="0"/>
              <a:t>OMJERNA</a:t>
            </a:r>
            <a:endParaRPr lang="en-US" altLang="sr-Latn-RS" sz="2200" dirty="0"/>
          </a:p>
        </p:txBody>
      </p:sp>
      <p:sp>
        <p:nvSpPr>
          <p:cNvPr id="839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C5DED9-BE42-4586-87A2-8405F8174F2E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143</a:t>
            </a:fld>
            <a:endParaRPr lang="en-US" altLang="sr-Latn-RS" sz="1400"/>
          </a:p>
        </p:txBody>
      </p:sp>
      <p:sp>
        <p:nvSpPr>
          <p:cNvPr id="2" name="AutoShape 2" descr="data:image/jpeg;base64,/9j/4AAQSkZJRgABAQAAAQABAAD/2wCEAAkGBxQSEhUSExQVFRQVFx0VFhcVFBgdHhQXGhYZHx0XHRYYHikgGBolHRwYITEiKikrLi4uHCIzODMsOCgtLiwBCgoKDgwOGg8PFCwcHBwvLCwsLCwsLCwsLCwsMiwsLCwsLCwsLCwsLCwsLCwsLCwsLCwsLCwsLCwsLCwsLDcsLP/AABEIAR8AsAMBIgACEQEDEQH/xAAbAAACAwEBAQAAAAAAAAAAAAAABAMFBwYCAf/EAEYQAAIBAgMFBAYGBwcEAwEAAAECAwARBBIhBRMiMUEyUWFxBgcjUoGyFDNCYpGhU3KCkrGz0hUkk6K00fBjg8HTc+HxQ//EABYBAQEBAAAAAAAAAAAAAAAAAAABAv/EABkRAQEBAQEBAAAAAAAAAAAAAAABMQJBEf/aAAwDAQACEQMRAD8A2uiiigKKKKAqPec7A2HXTX86kpHEhsjqrBbHR+eUHU8+oBP5GrIlpxHuL/8AB4V6pfBLZB3nU+fd8OVMVKsFFFFAUUUUBRRRQFFFFB4zdwr6j3/gfCoZblXAbL97ThvqefdXrDLZepJ53/Dn15VfifU1FFFRRRRRQFFFFAUUUUBVftI+xm8m+WrCq7ag9hMPBuV/dq86z1hvC9keZ+Y1NUGC7A+PzGp6XVmCiildqYh44ZJI4966IzLHmy7wgXy5rGxPLlUU1RVDs30kE8jxoqnK0WVt5pJDLEXEo4dLBZBbXVeY1swfSPD+8wHEWZo3UJljSQ5swGXgkQ/G3MGgtqKr8NtqGRlRGZi2a1o5LDI1mzNlsljpqRfS3MVYUBRRRQJ4s+zl8m+SpsH2B5n5jUGMPspvJvkr1hIFIDEAsL62F+0etauMzUOP23DC+R2IbLm5aduNAl/fZpEAHiL2uLwp6RQlmQE5kYLKNLwlpMi59ftNytfTXlS20vRVJnz7yUWzMFLFgHOIhmVrE8g8SjL3aaACo4vRFBLNLn4sSyNiOE2cxy50y8XBYcJ53GulZaWmL2sschiyuz7sSAKF4gWyhRdhxXB8LC96fU6creB6fhVDtr0eM830hJRFKkQSFxHmaJ8+YtfMMyMOFksLjrV7GDYZiC1tSBYE9SASbDwufOg9Vy2LxrmJSsjWMM7IyubvOjpu1uO2bZuE3vrpXU0XoOV2fJPK6KzsrFZzOAWIR0xEYjXQqVBTeAEEXAvrT205mjlwsbuwhIcSSZsuaVVTdqzrbKG9oeYuVUdbG8ooFcOuWMCM7wXJBklJ0LE9uzFgL2HgBrS+0vqJu+zXtc2OUVZVXbRUbma/KzdPu1edTrE0LPlGVVI17TkHtHoEP8a955fcj/xW/wDXXrC9n4n5jU1LpML55fcj/wAVv/XUkLN9oKO7KxP8VFqkoqKp9l7GwqBGgVQIklgRo27AaW8igg6NvFNzzBBFJv6P4VFMTSMLgAhpQGO8VIV1ABDNu0AIsSy6ak3UTY+LRrxMVXfyvKhkuJo5Mcsq5ATaNhCZQezctbXRh7XZmLvlcs6iSJ1vIDlRNoGQKbnV1gCKW1zEWuedB0UODCsHLO7BSt3I1BINyAAL6DkB5amveaT3E/xG/opPYUEyK4mJPHdCzXYrYdqxK3BuNLXAvYEmrOghzSe6n+If6K+ZpPdT/Eb+ip6KBPFi8Uvk3yeNe8JmAAAFrnUsb9o9La/jXjGfVS+TfL41LgzwjzPzGteMzVNiVD4kgSOYd1Is27xMg3bhoiLhTeNsuYAqynVtDe6w4WBkjwyh5DJvBK0cmJlLiJ5DdTnZjJkDhTmuOE2sbEWeM2wI5GRkchYmmzLZrhCoy5QcwLZuHTXK3K2q2H9KInAI1BVHbK6MFWWUxoboSDdlbkdAD10rLSs9JcY8eLveU4cYdTOIpJAyLviM6Ip1PLMRx5b5bm1dZE4KgqbqQCDe9xbQ361X4zbSxzjD5WaQxiRACvHxFcoBPMWJJ5AdashQfahxOKSMZpHVATYF2Cgk8hc9fCpqqdv4Jpcm73iypdo5EcBUbTSRC3tFYdMraA2sbGgsXxKDNd1GXtXYcPn3fGvskyqMzMqr3kgDXlqa5/A7FfeRmRbLEMRdg9i7S4lJI2BU3Fgpve3O2utN47BOs2FkjTNFCsiGNcoK51QJIuYgcIVkte9pD3UFtFKrAMpDKeRUgg/EUltM2hmvys3T7tMxgheBAtyTlNhYliSeC4uSST50ptNbwT+TdPujvq86nWHMIeAfH5jU1Q4TsjzPzGpqXSYKKKKiiiiigKKKKAooooE8b9VL+q3y1LhQMo8z/E1FjPqpf1W+TxqXB9gfH5jWvGfS82zs0gmzASIGWNsg4FcxllPvA5B3c+8A0ovo1CHZwCDJbeCw9plnaYchpxs3mGPnV1RWWlLtj0cjxEm9Z3SQIEjdLBomVywkRiLhtSCORFwQQTVxGCAATcgamw1PfYaV6ooCiiigKKXOOjuRnW68xcaa2/jp516kxSKFYuoDWym/auLi3vaXOnQUE1V20PqZvJug90d+lOYbEJIudGDKSRdTcXUkEeYIIPiDSe0l9jN5N8tXnWesN4Q8I+PzGpqhwnZHmfmNTUurMFFFLbTwzSwyRo7RuyFVkU2KMRow8jY1FM0Vx3o/tGeSW8qzJHMq4pAxb2IiXJLEe4GTI4FzmV20FrV5j9MHZDIBGyqGay5jvR9GhlWxvdRd5OhJCHQEEUHZ0VUYDaEkkiLeEqVdyUJOZQ4ClTewuCL6tqCPK3oCiiigTxg9nL5N3e546V6wjHKBYkXPECthxHxv+VecZ9XL5N8njUuDPAPM/Ma14zNc/wCkm1psNKMudkkVQAUQojHEwRllZeIFUldiHupstiLMCnB6RzmbExFdMNJGqNYf3hZMRkPSwyjh0txanuroJMVhVZ0YxBiC8gIHEt1Vife1KA+JF+YohxeFOQqYjdiiEAdrMbqDbQlgfNh31lpV7f228OKERYxwvEpM2VCsDNKVDtm11sFBIKgm58emA+Pj3/hSGNOGzOJREW3fHnVSTCWtZrjVC3TlenYkCqAoAUAAACwAA0AHQUHuiiosTiFjXM7BVuq3J+0zBVHmWIA86CjwWwmzxmS2WITgEMbvvsQkisCtipUJr4nTTWmsdgGE2GliUFIVkjaIELZZAlnQHhLLkAsSOF216Fs7UiuVzgsL6AEk5WysFAHGQ2htex516m2hGqoxYWk+rygsZOEtwqoLPwgtoDoCelBKEJXqh58OU8ye8EeJ8aS2iPYzXPRtdPdGvdTuHnWRcym4uRyI1ViCCDqCCCCPCktp6QzHwY/5RV51nrDEERKizsOegye8e9TXswH9I/4J/RX3C9keZ+Y1NS6sxDuT+kf/ACf00rtDHbjdjid5pN2gOgzZHfVlXQWQ62OtqsKVxmCEjRMWYGGTeLa3Ed26WNwdLOTpbUCoqFNuYchSJks/ZN7BgRcEMdLEDQ8jbSvse2ICLiQGziLQHSQ5bKRbQnOlr8wwtzpA+isRjERklMf0YYR1JT2sQDAZiEurWZtUK3vrewtOuw/qs08zmEsVLCEZmZQudgsYGYLmAIA7bc9LAxHtaByVSUEqQCEuSL3tyHLQ68tDrpTe6+8341TxejMYhSAySskbBosxTNEFvlCuEDDKDYNfNbmTrV5QR7r7zfjXzc/eb96paKBHF6RTeTc/1KlwkfCDc8zpfTtGvGLa0cvgG7vc8f8AzXrDTCwHFck/Ya3aP2rWH41q4zNKiBziDK0Mfs1dIX3hvZ8jNdcnCWZFvqbBfE1GuzGyQISc0bLK7q1g8ma8l4/tBizkXvYm+hANfMXi8UkzKkaSoYZJFVRlZHVkEaszuFfeXcjRAN2wuedVWB9K3YFWAzxLG0wMLRnNLiXhyBN6+Upu2uczhtLG1ZaNbd2NO+JXEwMgaOJQiuTkkcSMSkigaKVOjjVWsbG1j0UZJAJFjbUA3seov186oNrbceLFrhQY13sYKO6OVWQyFeNwwFiBZV0LMQAa6AePP/nSg8yKSLBip7xa4/eBH5VT7e2Y8iKBPlKujXkVLG0qN0AF7KQNOpHI1cve2lr9L8qpNu4B5gmhEqHPEVsUDXGkiuLEEXF7XAvYg2oIsJsYKy71o2SBZl1IN99Okis1+wVyD4m4pramEZZYMQhQCFZI2R2yKUk3eoNiAymNQOlmYdaRwGx3Mke8BAjGIztccbyYlHjYW7XCrHXlmtTmNwRWbCMiFoIVdCgAORiiCOXU3OVVdNLn2t+hoLRJDlBygk9EYEeYY2vSG1fqJ/Jj/lFNw4VAgVVMa5mbKpKasxZjwEcyS3me+ltoC0E3gG5/qjW5/jWudZ6wzgnOUCxI11uNOI9KaqDBdgeZ+Y1PUurMFFFIbQxrpJFGiq29zi7MRlKpmHJTcHl4eNRT9FUOE9K4XjMjB0KZ96MjMIt3LJGxZ1GXKGjfW/IX0q0mxqhc19N4sWobtGQJ0B+0bX5X5kc6BqiqyfbsKKXZjlAuDkazCzG6aceinlc8u8Xsla4uOR1FB9ooooEsWfZzeTdeXB+VTYPsDzPzGlsa1op/JvC3B+VMYA3QeZ+Y1q4zNLnY0Wd5PahpDdrYmcC/DqFEmVTZVFwBppyJFS/2ZFcNkFx4nXjz8WvHx3bW+pJ6mpRikzMudMyC7LmF1HeRe4Hia+jEocvGvF2eIcVu7v8AhWWim0NiwT596mfeR7p7swugbMBYGwIbW418adijCqFF7AAC7Emw72Ykk+JN68S4uNSQzopAzEM4FlvbMQToL6XqVWBFxqDyI60Hx2sCTfTuBJ/AamqzacjOg3UkkbZgg9nbMWYakSpqAMxsLcjrVrVdNtaIIrm5GVpRw6qiWDORzFswHfryoKvB4+eWWSLNYXcxsLZZVSfK2U2JjZBZCCDcm48HMXinWbC4dntvVkLyCwzyRqhEag8iwMj6a2jNe/7ZgU6aFs1iFA3pSQI9mJA0dgLki9xa96lxWNiZYwUMm+GaOPICWAXMSQ9goAtqxGpA5kAgxCGRLEtMbtrwA2zGwPZXQWX4VzvpT6Rw4dHilzhpCFFlBsZLqt9e8G9r10uDkDICqlACVylbEZWK8hpa40I0IsRWXetb60frwfzXqxK0yCUhQAjNz1BT3j7zCve/b9FJ+Mf9desIeH4t8xqal0mI0kvzBUk2AYrc6fdJ8fwqDGYESNG5Z1MZJXKQO0tjfTuvSm0sNI06MpYLuJo7rzSRzGVYX0BsrgE8jYdaTwmCxeZd4/LdkMkjWGWVzIGjYntxlQNWyk2FgoJimMPs+DdscPu2WSFVsxLRvEzO2c21bNnlYm/ETqetTQRQDDQqr3hAiMb577zKVaNs3NyxCnrmv1vVRsvZmKhTDprkjhw8cqCW2YxpOsmQ3GXiaBr6ZghBr3gdiTRwbMBCs+CRVkTN2v7sYiyMdMwJuL2uCRcUDUWGwqqmSVgqM7Jlla6AXDoBzyDNYg9nTlZbXSyrlDBhlIFmvcEG1jfqDprVduZFn34juGiyFcyhlYPcH3SGBs1jcZV7XStwUZii+hM8UrLhmzwrqwZiAAATcxnMy6qAAFuRQdA07A23TnxBj18dXvXz6Q36KT8Yv66kw6FUVWOYhQC3vEDU/GpKDlfSj0jiwsciyq930GUA2zZEFzf3mHK/fV7g5bALlJFzrdbdo97ZvyrO/W52T5x/6mHv0rSMHGCoNhe7a2F+0etWo5vbuy3xEhKQSRtERkkzRhJUOJw8sw4XzXcRZRdR9q/aFLYf0fxAmxMlzkxMkbxC6/3cJic7XF/tjj0vrzqx2jst5MRiiC0avBhLOqk5mhxGJd0yjVgVMasOqvalsFsmTNC7hllSd5lj3YaNYpJiSucgiOQLxcLAg6C4uDFe/SLAYg4sYiGMyJHCoMRKBcQRMSY7sbq6gh1J4bjXw6mNrgEgi4vY2uPA2JF/jXJ+kmDm+lb5It9EIFWWLLrOolYmNXJsGF1bKdHtlJAJNdZG1wCAQCORFiPC3TyoI/owzZrve9/rHt+7mtbwtVZNsMsgXeC+6kgY5DqkrKTYZtCMoHXnVzRQU+y9hLCyENdYlljiW1rJNIrkHvtkVR4Uxj9nF5op0YLJEHTiBIdJcmZSARbijja/3fGrCigiMOZQJAr/ALOn4Em341lfrVFpVHIB4NAP+q/w/CtZrJfWqPbDn24P5r/CrEaphOz8T8xqaocL2fifmNTUukwUUUVFFFFFAUUUUBRRRQZX63W5DS147/DEQkc9K0zA9j4t8xrM/W9DcZh3x/6iH4VpODzWHZtdr879o1ahuiuexeY4nFqzyRxthcOquoYhXMuKDlRYjNYxXtyGUmqjCR4pWystsqxCAxqwVmGMcSyWJOUtDuiQSdCel6iu4orkfSSWRMUXEckkAgQTLGHzFTK1zHbQsOEso4ivLWwrq4mBAI5EAjQjTyOooPImObLke1+1w28+d/yrnMZi5Dh4XSUMQSzR7xlfEKHCnI6G+YX5WIJsDa966ilG2jEFVy6hSCwbplBALX6Lci5OmtBQ4LETyyImcgsMQZhrwGPEosaXUgpdC4uLXtfWndo4ho5sLE8hETrJvJMwXPKipkQsLZcwMr6W1jtyNjZvjowXGbiTKGUAlgWHCMqgkki+gvRLjowqsWBEnYygsZOHNwqoJbhBOg5C9B8wylYwEYy6mzM9zYsTbNbXL2e+w11rMfWp9YCdDng5f/K/XlWp4adXXMhuLkciLFSVIIOoIIIt4VlPrVf2wH34endI/XlVGq4TsjzPzGpqgwfYHmfmNT0upBRRRUUUUUUBRRRQFFFFBlvrcvy7yn+oh+FaXguz8W+Y1mfrcblpyKa25e3h5nlWl4E8H7TfOatQxRUDYuMF1LoDGAzjMLorXyswvwg5WsTzse6vKbQiOW0iHMSFsw1IbKR5huEjv051FM0UtPj4kLB5Y1KrvGDOoKpe2cgnRb6X5XpgGghZCDnMjBRqQd3lAHjlvb41zU+Ginw8WXERC4eEyRyqymNpBvEFxZmuqjoVPXoegmWUFmDK6gEiPd2LaaLvC9hc9bVSS7KkcO26yNNHNHIGdO3LurSHKSMoCW0ubKNOdA/liM2IaR4mRhGMpYEqYywuwPI5iAOeo6Gvm0obS4fEI0eWNZIsjMFV1lEZBQgEZxult90tSey9gMrRbzUQpOmbNxSmWdHV8y2KsAmvLVja4p7HYFxPhpo1DJCskTRggWWQR2dQbKWXd5bEjhdrHoQdwuI3sYeNozckXQ51uGIIBFrkEEHuINZd60wd8NftwX0/6j691aqEJXrGbk8OXqSeoIueZ8ayv1qaSjxfD6+Ur/CqNTwZ4B5t8xqeoMF2B5t8xqel1IKpvSpiIoypYf3iC5QsDl36Zr5fs5b36WvfSrRZTcqQR1BFyCCT1tzsBcdL1LUVzG2dvPHOm6j3kZTK75ZLITicMha4OUqqSO50vwHUANS+zvSTEO2qoU3u7UrG/Fl2hNA5vmNrRJG/gSTyIA6jG4xYUMjkhRqbAnkCToBfkCarcFtHDxHdJpmmYKqLKxZ3RZnZuHS+8Lk3Isb3uSAFHDtSeQ4ZCjR5ZomOVZAJFLThtSTwjKlwb8wToVNdrRRQFFFFBlXrbIHneP8A1EPwrSNno2UWIy3bTKb9tvtX0/Csy9bzcVvFP50PX8a0zZqEoDdhq2nQ8bd4vVqKTbmy3lmxDKygGPBkXYXP0bFzTOpF+EMrKoJ01PSkINgSLLicQ0iiPFvE4u62gEeIL872OdSDw34ifOmxs6VMVLOYmljO9KxHKcpJgIZGJF94YwWVuyV0trm9YvZLf2a8EMbq7OXCkJcM2JEjMq5ioUEsQt+QAqK9bc2fPJivpGHKsYY0AjZ1ySuJHYo47SEKwZW6MAbG1q6eNiQCRYkai4Nj3XGhqr9HVlVHjmSzo2sotbE3H1oFyVJ5FTyIsNLVbUBRXwm2ppX+1IMiy76LdubK+8TKx7g17E6HlQN0VBJi41zFpEATt3dRk/WueH416mxCIuZmVV0GZmAGvLU6a0EtZJ60/r1P/UgsfKR61eCZXUMjKynkykEHW2hGh1rKfWuPbKfvwfzZOvKrEalgewPNvmNMVBg+wPNvmNT0ukwUV8r7UUptLZ6zoEcsBe/C1r6EWPeLE/kRYgGlcHsGON1kDSFlObiK6ncpFrw+4ifEXq1ooCiiigKKKKDJPW52xpcXQX/70PwrUdmD2Y82+dqzH1tPxeRj7tPbwnn+daZgYVKhragtrrpxNVqFpPSCBXlTNcwlVkItZXcqEjvftsXUAePnTuCxiyqWW/CzIwIsVdTYqR/wEWIuDVPtb0b+kuJJGVXQ+zaNSLhZ4ZkElyc1mhUW8WItews9l4DciTW7SytM5AsMzW0Av0UKPG19L2qK+YnasaSGI5i4QPZVvcMxUAd5uDp3C9OiqDbPo4ZpxiUl3UqRqkLhLmNg7Ek8QDxsrZWSwuNbg2IvkvYXsTbUgWBPWwJNh8TQLYlZLMeF1sfZ7vicW7GZpAtzyuRaqEbLZ1zLDNBOZXnDb2IKsjZL50jkKuhAAtYk5SeFiCenkJAJAubaC9rnuv0qn/tiXIzjDi6SmJhvdGIZVBQ5OK5a2oWxBB5UCuB2E28iMgNolnBYPYyNLiEkRgUIIsFN+XaI5XpvG4FlnwskaZooUkjMalQUziMJIuYgHKEZLc7SGvc21yskkQRWZFRrLIScrswu6KpZRpfQN8Kmm2kQ0MQT2syNJlZrBFQJnLMAeTPGug1LedAwsXDw5otSxChL3Ykm+jC5JJ06msq9a49uv68Ov/cfrWrQznJmkAjNyCM4I0YgHNYcwAeXWsr9ahvOp+/Br3jeP1qxK1PA9gX72+Y0xSeGxCKoBZV1JsWA+0e81L9Mj/SJ++v+9LpErID/APWn8KWG0U3xw9zvAm8tbQre2jcri63Hcw76kGLj/SJ++v8AvVY+wLyxT7xhLHM0rHjyyK6lTHkz2Ay5Ne+NTaop3AbVimjWVHXKwU6st1LLcKbHRrdK+4vaSRjnm9pHGQpUlTJIEUkX0GY6+Rqpw/osq7s7yzxpFGHRSpywhwp0fmc7hr3BBsRpXsejQsg3hO7ZShKa5VxKT5WIbjN0VQ3QZjqSaC1faMQy3kTjYKvGOJmvlA7ycrW8jU0UytfKytY5TlINiOhtyNUGG9GChUibsMpX2f2VM+hObUkTsL6aqDbpTuwtlrg4chZCAFUvkVCwVQqlyDZnsACdB3AUFtRS30+L9LH++v8AvR9Pi/Sx/vr/AL0GX+ty+cd2aPu/Tw9elafs4Wj/AGm+dqzP1sMCQb9Y7a6H28P/AD41pGzp1ChSy5iWspIB7bdOdWoeoqnwO297IFCWQyTRK19c+HfI11toCwe2v2R72kOyfSHfzz4dVTPh5Sko3huseUFJLZe0xuMvLQm/IGKvqKKKBabAo1zlVXPJwq5lNrZgSDqK8QYDKqqXd8rBgWy3NhoDlUC19e+/WnKKBaHBgPvCzO9ioLZeFS18oygaXA53OgqPG7OWR45LskkWbI62uA4AZSGBBU2U2I5qp6U7RQeUWwtcnxNrn8Basn9aq+2U/fg/myda1qsn9an16/8AyQeH/wDWTrViNRwg4R5n5jU1qiwg4fifmP4+fWpqXSCiiiorntr4+dJHMQkKRhAV3V82d0zuhC3YRxZ2sL5mIUcrFZMXjAzXZnRY4GDLh8mfeYmVZWysCc8cIjbKOZN8uuWuqooFNltIU9pqc7gHLYsgc5GK9CVt3d9hTdFFAXovRRQZN62+2NftR/z4evStQ2b9WPNvnasx9bI4817ENGR/jxVp+B7H7TfOatRBhdkRxuXUEcTuFvwq8pBkYDvYgnW+rHvpWP0biWUTgyCXevLmDC53ihWjPDrGcqnL3qDzANXNFRRRRRQFFFFAUUUUBWS+tIe3B7pIPj7WStXmkygnu/M9B+NYd6wMbv1Y9WdspHVIuFWuOYZ961/vVRt2E7Pxb5jU1c76EbZ+lYWOUm7Ot2Hc68Lj8bH9quipUgoooqKKKKKAooooCiivE0mVSx6fn4UGVetw8XO3FH/Pi/58K07Z3Y/ab5zWKesLFb7O17h3Kp+pFcE/GQufK3dWj+rfbn0rCxsTdsoV7894gAY/EFWqo66iiiooooooCiiigKKKKCp9K8QY8JM681jdh5qjEfG4FYt6TR5JUjHKKFE/y91bX6TYMzYWaJdC6Mo8MykXPgL3+FYr6WvmRcURYkbqRPtJKmhRh0N+nhQdP6j5zu5U92X8mjP9A/DyrV6zD1JbOdIHlZSBI+ZSe5VIv+LMP2T4Vp9WpBRRRUUUUUUBRRRQFVvpFiN3hpX91S3xGo/hVlSG3MPvMPKnvIR8CNfypCsK9JoQjRxA3CQoPidSfxNX3qPxR3k0N+FWVx8VkX/yv4VSek6HdrOdHQCGZNLrImmoHeevl3103qT2Sy58QwtnbS/UKGzEd4zMo8wfG1iVrdFFFRRRRRQFFFFAUUUptfDNLBNFG+7eSJ0R/cZkID6dxIPwoJI8VG5KK6MwvdQwJFtDcDztVDtT0RwmJlLuqs62LC7aixy51Rxm62JF7C17V6MUww0Sx4fdyRLGjKjR6RgpvEie40IXS+S4H2TygxWz8WCzRFi27iALuo3xRZ7pIyMCly6cS3s1jZgDQdFgYERcqWsOHhtYZdMthoLWtamK52SPFhjYOQTJa0iaf3kMh1Yabq4+FjVlshJl3gmN7uShvrlIHCRcgW5XFgedloLCiiigKKKKAooooClhj4r23iXz7q2cfWAX3dr9u2uXnama4/ZuysVBjJ5wueKbENwFkvEhjQCdDfmSuVkOpGUi1iCDO1/Q/CTSq8ix5zooNwXyi+XhZc4AHI3sB3VfYWBIgqLlW4soFhoo5Ko5ADoOVUOz9m4giHfGXNnJkJlQ7snDuhaMrqFLEEddToteMbgMd9Fyq5OIMUqllksok3GSJuIi13VXPOxZqfT46qiq7Y0Mib4SZsu+YxZnzHdlVtrcntZ9CfytVjQFFFFAUUUUCuMnKmMADjfKfIRu5sOpOS3xv0qj2ZtaR8JDjnksrDeSQhFtZlYCEMbMro5UFifstoAdOhmgV8uYaqwdT1VhcXB8iR4gkdaiOz4uL2UfHfPwLx5hZs2mtxz76Ctfb7KypJAyEsisC6HLvJ90jC3aBOVuhCnlfSosN6QkgOyEFo4nyggqu+mdAS2XMLWBY6gDl1q1GyoAFAhistgo3a8OVsy2FtLNxDuOtQY7YMEq5SiKCQTljjOYKxYKwdSGXMS1rczcWOtBBFt1jqYSnDExDuFZWmaypltqRrcc9LAMTVNi/TUGPDYlOGAuDPexYIdnPigtrcwu71B7xy1rpY9kQBMm6jK8NwyKb5DdNLW4TqBay9LV9XZEAKsIIgygKpEaXUAEAA20ADMPJj30ESY188eZMmd3iKFlNrIzq4YdCq8vvDu1sqWw2AjjCLGioqAhFQBVW/OyjQf/AL3mmaAooooCiiigpsVtJzDI0ekjSPBCGQnK6MyZyo1cDK8lhzUDzNQPSmT2Mwjuhwsks8NwGjkiliSRQct2dC0i5dLkd9dSuEQNnyjNfNc62JUKSL9m4ABtz/GviYCIG4jQEMWBCLfMxBZr25kgEnqRQUz+lCjMu7O8G8OQvY5Y0zEklbXYdm11PPNobLzelO6inmZS6oJZVBspCRxwvktbn7RtfDrzrovocdrbtLXzWyjna1+XO2leJtmwv24o24i/FGp4iuUtqO0V0v3aUFNg/SV3OUQ5m306WWVRaODFbkycdrn7RA6DncqDabJxZkEgbtRStEWtbNaxDeeVgD4g8ql/s6HMG3UeYMXDZFuHPNwbaMep51NDEEFlFhcnzJNyT3kkk0ElFFFB/9k="/>
          <p:cNvSpPr>
            <a:spLocks noChangeAspect="1" noChangeArrowheads="1"/>
          </p:cNvSpPr>
          <p:nvPr/>
        </p:nvSpPr>
        <p:spPr bwMode="auto">
          <a:xfrm>
            <a:off x="1679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 sz="135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750796"/>
            <a:ext cx="2590800" cy="422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Omjerna skala - svojstva</a:t>
            </a:r>
            <a:endParaRPr lang="en-US" altLang="sr-Latn-RS" sz="40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hr-HR" sz="2200" dirty="0"/>
              <a:t>Skala posjeduju apsolutnu nulu koja predstavlja odsutnost mjernog svojstva. </a:t>
            </a:r>
          </a:p>
          <a:p>
            <a:pPr eaLnBrk="1" hangingPunct="1">
              <a:defRPr/>
            </a:pPr>
            <a:endParaRPr lang="hr-HR" altLang="sr-Latn-RS" sz="2200" dirty="0"/>
          </a:p>
          <a:p>
            <a:pPr marL="0" indent="0" algn="just">
              <a:buNone/>
              <a:defRPr/>
            </a:pPr>
            <a:r>
              <a:rPr lang="hr-HR" altLang="sr-Latn-RS" sz="2200" dirty="0"/>
              <a:t>PRIMJER: masa, visina, temperatura u na Kelvin skali.</a:t>
            </a:r>
          </a:p>
          <a:p>
            <a:pPr marL="0" indent="0" algn="just">
              <a:buNone/>
              <a:defRPr/>
            </a:pPr>
            <a:endParaRPr lang="hr-HR" altLang="sr-Latn-RS" sz="2200" dirty="0"/>
          </a:p>
          <a:p>
            <a:pPr marL="0" indent="0" algn="just">
              <a:buNone/>
              <a:defRPr/>
            </a:pPr>
            <a:r>
              <a:rPr lang="hr-HR" altLang="sr-Latn-RS" sz="2200" dirty="0"/>
              <a:t>RAČUNSKE OPERACIJE: množenje, dijeljenje.</a:t>
            </a:r>
          </a:p>
        </p:txBody>
      </p:sp>
      <p:sp>
        <p:nvSpPr>
          <p:cNvPr id="1003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A94D78-4F79-4D7F-BAA2-79566E6AEE0F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144</a:t>
            </a:fld>
            <a:endParaRPr lang="en-US" altLang="sr-Latn-R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949" y="4006851"/>
            <a:ext cx="1800225" cy="2238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100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Skale</a:t>
            </a:r>
            <a:endParaRPr lang="en-US" altLang="sr-Latn-RS" sz="4000" dirty="0"/>
          </a:p>
        </p:txBody>
      </p:sp>
      <p:sp>
        <p:nvSpPr>
          <p:cNvPr id="1013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07B914-A00D-4A2B-AA6B-F0CCDD98DDD0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145</a:t>
            </a:fld>
            <a:endParaRPr lang="en-US" altLang="sr-Latn-RS" sz="1400"/>
          </a:p>
        </p:txBody>
      </p:sp>
      <p:grpSp>
        <p:nvGrpSpPr>
          <p:cNvPr id="2" name="Group 1"/>
          <p:cNvGrpSpPr/>
          <p:nvPr/>
        </p:nvGrpSpPr>
        <p:grpSpPr>
          <a:xfrm>
            <a:off x="2015763" y="1842449"/>
            <a:ext cx="7737837" cy="3644080"/>
            <a:chOff x="491762" y="1842448"/>
            <a:chExt cx="7737838" cy="3644080"/>
          </a:xfrm>
        </p:grpSpPr>
        <p:sp>
          <p:nvSpPr>
            <p:cNvPr id="25" name="Freeform 24"/>
            <p:cNvSpPr/>
            <p:nvPr/>
          </p:nvSpPr>
          <p:spPr>
            <a:xfrm>
              <a:off x="3207224" y="1842448"/>
              <a:ext cx="5022376" cy="3643952"/>
            </a:xfrm>
            <a:custGeom>
              <a:avLst/>
              <a:gdLst>
                <a:gd name="connsiteX0" fmla="*/ 3002507 w 5022376"/>
                <a:gd name="connsiteY0" fmla="*/ 668740 h 3643952"/>
                <a:gd name="connsiteX1" fmla="*/ 3002507 w 5022376"/>
                <a:gd name="connsiteY1" fmla="*/ 1364776 h 3643952"/>
                <a:gd name="connsiteX2" fmla="*/ 2006221 w 5022376"/>
                <a:gd name="connsiteY2" fmla="*/ 1378424 h 3643952"/>
                <a:gd name="connsiteX3" fmla="*/ 2019869 w 5022376"/>
                <a:gd name="connsiteY3" fmla="*/ 2074459 h 3643952"/>
                <a:gd name="connsiteX4" fmla="*/ 1023582 w 5022376"/>
                <a:gd name="connsiteY4" fmla="*/ 2074459 h 3643952"/>
                <a:gd name="connsiteX5" fmla="*/ 1009934 w 5022376"/>
                <a:gd name="connsiteY5" fmla="*/ 2756848 h 3643952"/>
                <a:gd name="connsiteX6" fmla="*/ 0 w 5022376"/>
                <a:gd name="connsiteY6" fmla="*/ 2756848 h 3643952"/>
                <a:gd name="connsiteX7" fmla="*/ 0 w 5022376"/>
                <a:gd name="connsiteY7" fmla="*/ 3616656 h 3643952"/>
                <a:gd name="connsiteX8" fmla="*/ 5022376 w 5022376"/>
                <a:gd name="connsiteY8" fmla="*/ 3643952 h 3643952"/>
                <a:gd name="connsiteX9" fmla="*/ 4995080 w 5022376"/>
                <a:gd name="connsiteY9" fmla="*/ 0 h 3643952"/>
                <a:gd name="connsiteX10" fmla="*/ 3998794 w 5022376"/>
                <a:gd name="connsiteY10" fmla="*/ 0 h 3643952"/>
                <a:gd name="connsiteX11" fmla="*/ 3985146 w 5022376"/>
                <a:gd name="connsiteY11" fmla="*/ 682388 h 3643952"/>
                <a:gd name="connsiteX12" fmla="*/ 3002507 w 5022376"/>
                <a:gd name="connsiteY12" fmla="*/ 668740 h 364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2376" h="3643952">
                  <a:moveTo>
                    <a:pt x="3002507" y="668740"/>
                  </a:moveTo>
                  <a:lnTo>
                    <a:pt x="3002507" y="1364776"/>
                  </a:lnTo>
                  <a:lnTo>
                    <a:pt x="2006221" y="1378424"/>
                  </a:lnTo>
                  <a:lnTo>
                    <a:pt x="2019869" y="2074459"/>
                  </a:lnTo>
                  <a:lnTo>
                    <a:pt x="1023582" y="2074459"/>
                  </a:lnTo>
                  <a:lnTo>
                    <a:pt x="1009934" y="2756848"/>
                  </a:lnTo>
                  <a:lnTo>
                    <a:pt x="0" y="2756848"/>
                  </a:lnTo>
                  <a:lnTo>
                    <a:pt x="0" y="3616656"/>
                  </a:lnTo>
                  <a:lnTo>
                    <a:pt x="5022376" y="3643952"/>
                  </a:lnTo>
                  <a:lnTo>
                    <a:pt x="4995080" y="0"/>
                  </a:lnTo>
                  <a:lnTo>
                    <a:pt x="3998794" y="0"/>
                  </a:lnTo>
                  <a:lnTo>
                    <a:pt x="3985146" y="682388"/>
                  </a:lnTo>
                  <a:lnTo>
                    <a:pt x="3002507" y="66874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35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2667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351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10000" y="34290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35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19400" y="41148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351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28800" y="5105400"/>
              <a:ext cx="1338773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 sz="135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53000" y="2724835"/>
              <a:ext cx="946093" cy="31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451" dirty="0"/>
                <a:t>OMJERNA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0000" y="3494529"/>
              <a:ext cx="1143198" cy="31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451" dirty="0"/>
                <a:t>INTERVALNA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44901" y="4180329"/>
              <a:ext cx="1103187" cy="31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451" dirty="0"/>
                <a:t>ORDINALNA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8799" y="5170929"/>
              <a:ext cx="1167307" cy="31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451" dirty="0"/>
                <a:t>NOMINALNA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9025" y="2743200"/>
              <a:ext cx="1974376" cy="31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451" b="1" dirty="0"/>
                <a:t>APSOLUTNA NULA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84184" y="3363471"/>
              <a:ext cx="2969218" cy="31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451" b="1" dirty="0"/>
                <a:t>UDALJENOSTI IMAJU SMISLA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401" y="4114800"/>
              <a:ext cx="3429000" cy="31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451" b="1" dirty="0"/>
                <a:t>ATRIBUTE JE MOGUĆE POREDATI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57601" y="4953000"/>
              <a:ext cx="4495800" cy="315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sz="1451" b="1" dirty="0"/>
                <a:t>NAJSLABIJA, ATRIBUTI JEDINO IMENOVANI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1083214" y="1842448"/>
              <a:ext cx="33783" cy="3643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088" name="TextBox 217087"/>
            <p:cNvSpPr txBox="1"/>
            <p:nvPr/>
          </p:nvSpPr>
          <p:spPr>
            <a:xfrm rot="16200000">
              <a:off x="-26105" y="3450372"/>
              <a:ext cx="1335943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r-HR" sz="1351" dirty="0"/>
                <a:t>KOMPLEKSNOST</a:t>
              </a:r>
            </a:p>
          </p:txBody>
        </p:sp>
        <p:cxnSp>
          <p:nvCxnSpPr>
            <p:cNvPr id="217091" name="Straight Connector 217090"/>
            <p:cNvCxnSpPr>
              <a:endCxn id="25" idx="8"/>
            </p:cNvCxnSpPr>
            <p:nvPr/>
          </p:nvCxnSpPr>
          <p:spPr>
            <a:xfrm>
              <a:off x="1828800" y="5486400"/>
              <a:ext cx="6400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4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Mjerenje</a:t>
            </a:r>
            <a:endParaRPr lang="en-US" altLang="sr-Latn-RS" sz="4000" dirty="0"/>
          </a:p>
        </p:txBody>
      </p:sp>
      <p:sp>
        <p:nvSpPr>
          <p:cNvPr id="1095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DIREKNO – visina, temperatura, težina…</a:t>
            </a:r>
          </a:p>
          <a:p>
            <a:pPr eaLnBrk="1" hangingPunct="1"/>
            <a:endParaRPr lang="hr-HR" altLang="sr-Latn-RS" sz="2200" dirty="0"/>
          </a:p>
          <a:p>
            <a:pPr eaLnBrk="1" hangingPunct="1"/>
            <a:r>
              <a:rPr lang="hr-HR" altLang="sr-Latn-RS" sz="2200" dirty="0"/>
              <a:t>INDIREKTNO – motivacija, inteligencija, pogodnost staništa, znanje…</a:t>
            </a:r>
          </a:p>
          <a:p>
            <a:pPr eaLnBrk="1" hangingPunct="1"/>
            <a:endParaRPr lang="hr-HR" altLang="sr-Latn-RS" sz="2200" dirty="0"/>
          </a:p>
          <a:p>
            <a:pPr eaLnBrk="1" hangingPunct="1"/>
            <a:r>
              <a:rPr lang="hr-HR" altLang="sr-Latn-RS" sz="2200" dirty="0"/>
              <a:t>MJERNI INSTRUMENTI: vaga, mjerka, test, upitnik, termometar, upitnik osobnosti…</a:t>
            </a:r>
            <a:endParaRPr lang="en-US" altLang="sr-Latn-RS" sz="2200" dirty="0"/>
          </a:p>
        </p:txBody>
      </p:sp>
      <p:sp>
        <p:nvSpPr>
          <p:cNvPr id="1095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FB08F0-DC28-4CC1-91F6-DAC7F4058E99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146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294218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/>
              <a:t>Što je mjerenje?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endParaRPr lang="hr-HR" sz="220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2200" dirty="0"/>
              <a:t>Konceptualizacija</a:t>
            </a:r>
            <a:r>
              <a:rPr lang="en-US" sz="2200" dirty="0"/>
              <a:t> </a:t>
            </a:r>
            <a:r>
              <a:rPr lang="hr-HR" sz="2200" dirty="0"/>
              <a:t> - pridruživanje brojeva koji predstavljaju često skrivene vrijednosti varijable.</a:t>
            </a:r>
            <a:r>
              <a:rPr lang="en-US" sz="2200" dirty="0"/>
              <a:t>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sz="2200" dirty="0"/>
          </a:p>
          <a:p>
            <a:pPr eaLnBrk="1" hangingPunct="1">
              <a:lnSpc>
                <a:spcPct val="80000"/>
              </a:lnSpc>
              <a:defRPr/>
            </a:pPr>
            <a:endParaRPr lang="en-US" sz="2200" dirty="0"/>
          </a:p>
          <a:p>
            <a:pPr eaLnBrk="1" hangingPunct="1">
              <a:lnSpc>
                <a:spcPct val="80000"/>
              </a:lnSpc>
              <a:defRPr/>
            </a:pPr>
            <a:r>
              <a:rPr lang="hr-HR" sz="2200" dirty="0"/>
              <a:t>Povezivanje koncepta (ideje) s mjerenjem (tehnika) kako bi postalo empirijski vidljive.</a:t>
            </a:r>
            <a:endParaRPr lang="en-US" sz="22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147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140" y="3630543"/>
            <a:ext cx="1942120" cy="28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208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mtClean="0"/>
              <a:t>Podaci</a:t>
            </a:r>
            <a:endParaRPr lang="en-US" altLang="sr-Latn-RS" smtClean="0"/>
          </a:p>
        </p:txBody>
      </p:sp>
      <p:sp>
        <p:nvSpPr>
          <p:cNvPr id="12595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200" dirty="0"/>
          </a:p>
          <a:p>
            <a:r>
              <a:rPr lang="hr-HR" altLang="sr-Latn-RS" sz="2200" dirty="0"/>
              <a:t>Mjerenja svojstava od interesa dobivena na jedinkama tijekom istraživanja nazivamo podacima. Cilj je statistike pomoći istraživačima i praktičarima u organizaciji, analizi i interpretaciji rezultata analize podataka. </a:t>
            </a:r>
            <a:endParaRPr lang="en-US" altLang="sr-Latn-RS" sz="2200" dirty="0"/>
          </a:p>
        </p:txBody>
      </p:sp>
      <p:sp>
        <p:nvSpPr>
          <p:cNvPr id="1259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86E949-B982-4E0F-A958-2BB6CEBE897B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148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41880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Deskriptivna vs </a:t>
            </a:r>
            <a:r>
              <a:rPr lang="hr-HR" altLang="sr-Latn-RS" sz="4000" dirty="0" err="1"/>
              <a:t>inferencijalna</a:t>
            </a:r>
            <a:r>
              <a:rPr lang="hr-HR" altLang="sr-Latn-RS" sz="4000" dirty="0"/>
              <a:t> statistika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endParaRPr lang="hr-HR" altLang="sr-Latn-RS" sz="2200" dirty="0"/>
          </a:p>
          <a:p>
            <a:pPr algn="just"/>
            <a:r>
              <a:rPr lang="hr-HR" altLang="sr-Latn-RS" sz="2200" b="1" dirty="0"/>
              <a:t>Deskriptivna</a:t>
            </a:r>
            <a:r>
              <a:rPr lang="hr-HR" altLang="sr-Latn-RS" sz="2200" dirty="0"/>
              <a:t> - obuhvaća postupke uređivanja, tabličnog i grafičkog prikazivanja podataka, te izračunavanje opisnih statističkih pokazatelja.</a:t>
            </a:r>
          </a:p>
          <a:p>
            <a:pPr algn="just"/>
            <a:endParaRPr lang="hr-HR" altLang="sr-Latn-RS" sz="2200" b="1" dirty="0"/>
          </a:p>
          <a:p>
            <a:pPr algn="just"/>
            <a:r>
              <a:rPr lang="hr-HR" altLang="sr-Latn-RS" sz="2200" b="1" dirty="0"/>
              <a:t>Inferencijalna</a:t>
            </a:r>
            <a:r>
              <a:rPr lang="hr-HR" altLang="sr-Latn-RS" sz="2200" dirty="0"/>
              <a:t> </a:t>
            </a:r>
            <a:r>
              <a:rPr lang="hr-HR" altLang="sr-Latn-RS" sz="2200" dirty="0"/>
              <a:t>- temelji se na teoriji vjerojatnosti i proučava metode kojima se pomoću dijela informacija (reprezentativni uzorak) donose zaključci o cjelini (populacija).</a:t>
            </a:r>
          </a:p>
          <a:p>
            <a:pPr algn="just" eaLnBrk="1" hangingPunct="1"/>
            <a:endParaRPr lang="hr-HR" altLang="sr-Latn-RS" sz="2800" dirty="0"/>
          </a:p>
          <a:p>
            <a:pPr eaLnBrk="1" hangingPunct="1"/>
            <a:endParaRPr lang="hr-HR" altLang="sr-Latn-RS" dirty="0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4632B-32AB-4A54-8D64-D5202542C4EF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149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1848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693" dirty="0"/>
              <a:t>Programski paketi koji dolaze s instalacijom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O</a:t>
            </a:r>
            <a:r>
              <a:rPr lang="hr-HR" dirty="0" smtClean="0"/>
              <a:t>snovne </a:t>
            </a:r>
            <a:r>
              <a:rPr lang="hr-HR" dirty="0"/>
              <a:t>funkcionalnosti </a:t>
            </a:r>
            <a:r>
              <a:rPr lang="hr-HR" dirty="0" smtClean="0"/>
              <a:t>- samom instalacijom sustava.</a:t>
            </a:r>
          </a:p>
          <a:p>
            <a:r>
              <a:rPr lang="hr-HR" dirty="0"/>
              <a:t>To su tzv. osnovni paketi koji podržavaju programski jezik S, osnovnu statistiku i osnovnu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base</a:t>
            </a:r>
            <a:r>
              <a:rPr lang="hr-HR" dirty="0"/>
              <a:t>) grafiku. </a:t>
            </a:r>
            <a:endParaRPr lang="hr-HR" dirty="0" smtClean="0"/>
          </a:p>
          <a:p>
            <a:r>
              <a:rPr lang="hr-HR" dirty="0" smtClean="0"/>
              <a:t>Osnovni paketi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priority</a:t>
            </a:r>
            <a:r>
              <a:rPr lang="hr-HR" dirty="0" smtClean="0"/>
              <a:t>(base)) – ne mijenjaju se između R verzija. </a:t>
            </a:r>
            <a:r>
              <a:rPr lang="hr-HR" dirty="0"/>
              <a:t>Pakete iz ove grupe nije moguće pronaći neovisne na spremištu CRAN. </a:t>
            </a:r>
            <a:endParaRPr lang="hr-HR" dirty="0" smtClean="0"/>
          </a:p>
          <a:p>
            <a:pPr lvl="1"/>
            <a:r>
              <a:rPr lang="hr-HR" i="1" dirty="0" smtClean="0"/>
              <a:t>base</a:t>
            </a:r>
            <a:r>
              <a:rPr lang="hr-HR" dirty="0"/>
              <a:t>, </a:t>
            </a:r>
            <a:r>
              <a:rPr lang="hr-HR" i="1" dirty="0" err="1"/>
              <a:t>compiler</a:t>
            </a:r>
            <a:r>
              <a:rPr lang="hr-HR" dirty="0"/>
              <a:t>, </a:t>
            </a:r>
            <a:r>
              <a:rPr lang="hr-HR" i="1" dirty="0" err="1"/>
              <a:t>datasets</a:t>
            </a:r>
            <a:r>
              <a:rPr lang="hr-HR" dirty="0"/>
              <a:t>, </a:t>
            </a:r>
            <a:r>
              <a:rPr lang="hr-HR" i="1" dirty="0" err="1"/>
              <a:t>graphics</a:t>
            </a:r>
            <a:r>
              <a:rPr lang="hr-HR" dirty="0"/>
              <a:t>, </a:t>
            </a:r>
            <a:r>
              <a:rPr lang="hr-HR" i="1" dirty="0" err="1"/>
              <a:t>grDevices</a:t>
            </a:r>
            <a:r>
              <a:rPr lang="hr-HR" dirty="0"/>
              <a:t>, </a:t>
            </a:r>
            <a:r>
              <a:rPr lang="hr-HR" i="1" dirty="0" err="1"/>
              <a:t>grid</a:t>
            </a:r>
            <a:r>
              <a:rPr lang="hr-HR" dirty="0"/>
              <a:t>, </a:t>
            </a:r>
            <a:r>
              <a:rPr lang="hr-HR" i="1" dirty="0" err="1"/>
              <a:t>methods</a:t>
            </a:r>
            <a:r>
              <a:rPr lang="hr-HR" dirty="0"/>
              <a:t>, </a:t>
            </a:r>
            <a:r>
              <a:rPr lang="hr-HR" i="1" dirty="0" err="1"/>
              <a:t>parallel</a:t>
            </a:r>
            <a:r>
              <a:rPr lang="hr-HR" dirty="0"/>
              <a:t>, </a:t>
            </a:r>
            <a:r>
              <a:rPr lang="hr-HR" i="1" dirty="0" err="1"/>
              <a:t>splines</a:t>
            </a:r>
            <a:r>
              <a:rPr lang="hr-HR" dirty="0"/>
              <a:t>, </a:t>
            </a:r>
            <a:r>
              <a:rPr lang="hr-HR" i="1" dirty="0" err="1"/>
              <a:t>stats</a:t>
            </a:r>
            <a:r>
              <a:rPr lang="hr-HR" dirty="0"/>
              <a:t>, </a:t>
            </a:r>
            <a:r>
              <a:rPr lang="hr-HR" i="1" dirty="0"/>
              <a:t>stats4</a:t>
            </a:r>
            <a:r>
              <a:rPr lang="hr-HR" dirty="0"/>
              <a:t>, </a:t>
            </a:r>
            <a:r>
              <a:rPr lang="hr-HR" i="1" dirty="0" err="1"/>
              <a:t>tcltk</a:t>
            </a:r>
            <a:r>
              <a:rPr lang="hr-HR" dirty="0"/>
              <a:t> i </a:t>
            </a:r>
            <a:r>
              <a:rPr lang="hr-HR" i="1" dirty="0" err="1" smtClean="0"/>
              <a:t>utils</a:t>
            </a:r>
            <a:endParaRPr lang="hr-HR" i="1" dirty="0" smtClean="0"/>
          </a:p>
          <a:p>
            <a:r>
              <a:rPr lang="hr-HR" dirty="0"/>
              <a:t>Drugi skup paketa sustava je dio i same instalacije sustava R, ali se njihove verzije mogu nadograđivati između pojedinih verzija i kao takvi se mogu i pojedinačno pronaći na spremištu CRAN. Neki od njih su </a:t>
            </a:r>
            <a:r>
              <a:rPr lang="hr-HR" dirty="0" smtClean="0"/>
              <a:t>:</a:t>
            </a:r>
          </a:p>
          <a:p>
            <a:pPr lvl="1"/>
            <a:r>
              <a:rPr lang="hr-HR" i="1" dirty="0" err="1" smtClean="0"/>
              <a:t>KernSmooth</a:t>
            </a:r>
            <a:r>
              <a:rPr lang="hr-HR" dirty="0"/>
              <a:t>, </a:t>
            </a:r>
            <a:r>
              <a:rPr lang="hr-HR" i="1" dirty="0"/>
              <a:t>MASS</a:t>
            </a:r>
            <a:r>
              <a:rPr lang="hr-HR" dirty="0"/>
              <a:t>, </a:t>
            </a:r>
            <a:r>
              <a:rPr lang="hr-HR" i="1" dirty="0" err="1"/>
              <a:t>Matrix</a:t>
            </a:r>
            <a:r>
              <a:rPr lang="hr-HR" dirty="0"/>
              <a:t>, </a:t>
            </a:r>
            <a:r>
              <a:rPr lang="hr-HR" i="1" dirty="0" err="1"/>
              <a:t>boot</a:t>
            </a:r>
            <a:r>
              <a:rPr lang="hr-HR" dirty="0"/>
              <a:t>, </a:t>
            </a:r>
            <a:r>
              <a:rPr lang="hr-HR" i="1" dirty="0" err="1"/>
              <a:t>class</a:t>
            </a:r>
            <a:r>
              <a:rPr lang="hr-HR" dirty="0"/>
              <a:t>, </a:t>
            </a:r>
            <a:r>
              <a:rPr lang="hr-HR" i="1" dirty="0" err="1"/>
              <a:t>cluster</a:t>
            </a:r>
            <a:r>
              <a:rPr lang="hr-HR" dirty="0"/>
              <a:t>, </a:t>
            </a:r>
            <a:r>
              <a:rPr lang="hr-HR" i="1" dirty="0" err="1"/>
              <a:t>codetools</a:t>
            </a:r>
            <a:r>
              <a:rPr lang="hr-HR" dirty="0"/>
              <a:t>, </a:t>
            </a:r>
            <a:r>
              <a:rPr lang="hr-HR" i="1" dirty="0" err="1"/>
              <a:t>foreign</a:t>
            </a:r>
            <a:r>
              <a:rPr lang="hr-HR" dirty="0"/>
              <a:t>, </a:t>
            </a:r>
            <a:r>
              <a:rPr lang="hr-HR" i="1" dirty="0" err="1"/>
              <a:t>lattice</a:t>
            </a:r>
            <a:r>
              <a:rPr lang="hr-HR" dirty="0"/>
              <a:t>, </a:t>
            </a:r>
            <a:r>
              <a:rPr lang="hr-HR" i="1" dirty="0" err="1"/>
              <a:t>mgcv</a:t>
            </a:r>
            <a:r>
              <a:rPr lang="hr-HR" dirty="0"/>
              <a:t>, </a:t>
            </a:r>
            <a:r>
              <a:rPr lang="hr-HR" i="1" dirty="0" err="1"/>
              <a:t>nlme</a:t>
            </a:r>
            <a:r>
              <a:rPr lang="hr-HR" dirty="0"/>
              <a:t>, </a:t>
            </a:r>
            <a:r>
              <a:rPr lang="hr-HR" i="1" dirty="0" err="1"/>
              <a:t>nnet</a:t>
            </a:r>
            <a:r>
              <a:rPr lang="hr-HR" dirty="0"/>
              <a:t>, </a:t>
            </a:r>
            <a:r>
              <a:rPr lang="hr-HR" i="1" dirty="0" err="1"/>
              <a:t>rpart</a:t>
            </a:r>
            <a:r>
              <a:rPr lang="hr-HR" dirty="0"/>
              <a:t>, </a:t>
            </a:r>
            <a:r>
              <a:rPr lang="hr-HR" i="1" dirty="0" err="1"/>
              <a:t>spatial</a:t>
            </a:r>
            <a:r>
              <a:rPr lang="hr-HR" dirty="0"/>
              <a:t>, </a:t>
            </a:r>
            <a:r>
              <a:rPr lang="hr-HR" i="1" dirty="0" err="1"/>
              <a:t>survival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56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Deskriptivna statistika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endParaRPr lang="hr-HR" altLang="sr-Latn-RS" sz="2200" dirty="0"/>
          </a:p>
          <a:p>
            <a:pPr algn="just"/>
            <a:r>
              <a:rPr lang="hr-HR" altLang="sr-Latn-RS" sz="1867" dirty="0"/>
              <a:t>Metodama deskriptivne statistike opisujemo odabrani uzorak / populaciju što uključuje računanje statističkih pokazatelja (statistika / parametara) poput aritmetičke sredine (prosjek), maksimuma, minimuma i dr. </a:t>
            </a:r>
            <a:endParaRPr lang="hr-HR" altLang="sr-Latn-RS" sz="1867" dirty="0"/>
          </a:p>
          <a:p>
            <a:pPr algn="just" eaLnBrk="1" hangingPunct="1"/>
            <a:endParaRPr lang="hr-HR" altLang="sr-Latn-RS" sz="1867" dirty="0"/>
          </a:p>
          <a:p>
            <a:pPr algn="just" eaLnBrk="1" hangingPunct="1"/>
            <a:r>
              <a:rPr lang="hr-HR" altLang="sr-Latn-RS" sz="1867" dirty="0"/>
              <a:t>Uključuje statistike poput srednje vrijednosti, maksimuma, minimuma.</a:t>
            </a:r>
          </a:p>
          <a:p>
            <a:pPr algn="just" eaLnBrk="1" hangingPunct="1"/>
            <a:endParaRPr lang="hr-HR" altLang="sr-Latn-RS" sz="1867" dirty="0"/>
          </a:p>
          <a:p>
            <a:pPr algn="just" eaLnBrk="1" hangingPunct="1"/>
            <a:r>
              <a:rPr lang="hr-HR" altLang="sr-Latn-RS" sz="1867" dirty="0"/>
              <a:t>Ne dozvoljava generalizaciju zaključaka. </a:t>
            </a:r>
          </a:p>
          <a:p>
            <a:pPr algn="just" eaLnBrk="1" hangingPunct="1"/>
            <a:endParaRPr lang="hr-HR" altLang="sr-Latn-RS" sz="2800" dirty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C2EF14-CB95-4032-AF57-39C499C29150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150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89135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 err="1"/>
              <a:t>Inferencijalna</a:t>
            </a:r>
            <a:r>
              <a:rPr lang="hr-HR" altLang="sr-Latn-RS" sz="4000" dirty="0"/>
              <a:t> statistika</a:t>
            </a:r>
            <a:endParaRPr lang="en-US" altLang="sr-Latn-RS" sz="4000" dirty="0"/>
          </a:p>
        </p:txBody>
      </p:sp>
      <p:sp>
        <p:nvSpPr>
          <p:cNvPr id="1280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hr-HR" altLang="sr-Latn-RS" sz="2200" b="1" dirty="0"/>
          </a:p>
          <a:p>
            <a:pPr algn="just" eaLnBrk="1" hangingPunct="1"/>
            <a:r>
              <a:rPr lang="hr-HR" altLang="sr-Latn-RS" sz="2200" b="1" dirty="0" err="1"/>
              <a:t>Inferencijalna</a:t>
            </a:r>
            <a:r>
              <a:rPr lang="hr-HR" altLang="sr-Latn-RS" sz="2200" b="1" dirty="0"/>
              <a:t> statistika</a:t>
            </a:r>
            <a:r>
              <a:rPr lang="en-US" altLang="sr-Latn-RS" sz="2200" dirty="0"/>
              <a:t> </a:t>
            </a:r>
            <a:r>
              <a:rPr lang="hr-HR" altLang="sr-Latn-RS" sz="2200" dirty="0"/>
              <a:t>su metode kojima iz uzorka </a:t>
            </a:r>
            <a:r>
              <a:rPr lang="hr-HR" altLang="sr-Latn-RS" sz="2200" dirty="0"/>
              <a:t>donosimo </a:t>
            </a:r>
            <a:r>
              <a:rPr lang="hr-HR" altLang="sr-Latn-RS" sz="2200" dirty="0"/>
              <a:t>zaključke o populaciji.</a:t>
            </a:r>
            <a:r>
              <a:rPr lang="en-US" altLang="sr-Latn-RS" sz="2200" dirty="0"/>
              <a:t>  </a:t>
            </a:r>
          </a:p>
          <a:p>
            <a:pPr eaLnBrk="1" hangingPunct="1"/>
            <a:endParaRPr lang="hr-HR" altLang="sr-Latn-RS" sz="2200" dirty="0"/>
          </a:p>
          <a:p>
            <a:pPr algn="just" eaLnBrk="1" hangingPunct="1"/>
            <a:r>
              <a:rPr lang="hr-HR" altLang="sr-Latn-RS" sz="2200" dirty="0"/>
              <a:t>Budući je uzorak kojim raspolažemo samo određeni dio populacije on nam daje ograničenu informaciju o populaciji. Statistika izračunata na uzorku je radi toga nesavršeno predstavlja populacijske parametre.</a:t>
            </a:r>
            <a:r>
              <a:rPr lang="en-US" altLang="sr-Latn-RS" sz="2200" dirty="0"/>
              <a:t> </a:t>
            </a:r>
          </a:p>
        </p:txBody>
      </p:sp>
      <p:sp>
        <p:nvSpPr>
          <p:cNvPr id="1280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E7D9F3-F261-48D0-8C98-4885B004B069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151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732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Deskriptivna statistika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eaLnBrk="1" hangingPunct="1"/>
            <a:r>
              <a:rPr lang="hr-HR" altLang="sr-Latn-RS" sz="2200" b="1" dirty="0"/>
              <a:t>Deskriptivne statistike </a:t>
            </a:r>
            <a:r>
              <a:rPr lang="hr-HR" altLang="sr-Latn-RS" sz="2200" dirty="0"/>
              <a:t>su metode za organizaciju i sumiranje podataka - deskripcija.</a:t>
            </a:r>
            <a:r>
              <a:rPr lang="en-US" altLang="sr-Latn-RS" sz="2200" dirty="0"/>
              <a:t> </a:t>
            </a:r>
            <a:endParaRPr lang="hr-HR" altLang="sr-Latn-RS" sz="2200" dirty="0"/>
          </a:p>
          <a:p>
            <a:pPr marL="0" indent="0">
              <a:buNone/>
            </a:pPr>
            <a:r>
              <a:rPr lang="en-US" altLang="sr-Latn-RS" sz="2200" dirty="0"/>
              <a:t> </a:t>
            </a:r>
          </a:p>
          <a:p>
            <a:pPr eaLnBrk="1" hangingPunct="1"/>
            <a:r>
              <a:rPr lang="hr-HR" altLang="sr-Latn-RS" sz="2200" dirty="0"/>
              <a:t>Organizacija podataka – tabele i grafovi.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eaLnBrk="1" hangingPunct="1"/>
            <a:r>
              <a:rPr lang="hr-HR" altLang="sr-Latn-RS" sz="2200" dirty="0"/>
              <a:t>Opisne vrijednosti kao npr. prosjek koristimo</a:t>
            </a:r>
          </a:p>
          <a:p>
            <a:pPr marL="0" indent="0">
              <a:buNone/>
            </a:pPr>
            <a:r>
              <a:rPr lang="hr-HR" altLang="sr-Latn-RS" sz="2200" dirty="0"/>
              <a:t>     za sumiranje podataka.</a:t>
            </a:r>
            <a:r>
              <a:rPr lang="en-US" altLang="sr-Latn-RS" sz="2200" dirty="0"/>
              <a:t>  </a:t>
            </a:r>
            <a:endParaRPr lang="hr-HR" altLang="sr-Latn-RS" sz="2200" dirty="0"/>
          </a:p>
          <a:p>
            <a:pPr eaLnBrk="1" hangingPunct="1"/>
            <a:endParaRPr lang="en-US" altLang="sr-Latn-RS" sz="2200" dirty="0"/>
          </a:p>
          <a:p>
            <a:pPr eaLnBrk="1" hangingPunct="1"/>
            <a:r>
              <a:rPr lang="hr-HR" altLang="sr-Latn-RS" sz="2200" dirty="0"/>
              <a:t>Opisna vrijednost za cijelu populaciju naziva se </a:t>
            </a:r>
            <a:r>
              <a:rPr lang="hr-HR" altLang="sr-Latn-RS" sz="2200" b="1" dirty="0"/>
              <a:t>parametar </a:t>
            </a:r>
            <a:r>
              <a:rPr lang="hr-HR" altLang="sr-Latn-RS" sz="2200" dirty="0"/>
              <a:t>dok se opisana vrijednost uzorka naziva </a:t>
            </a:r>
            <a:r>
              <a:rPr lang="hr-HR" altLang="sr-Latn-RS" sz="2200" b="1" dirty="0"/>
              <a:t>statistika</a:t>
            </a:r>
            <a:r>
              <a:rPr lang="hr-HR" altLang="sr-Latn-RS" sz="2200" dirty="0"/>
              <a:t>.</a:t>
            </a:r>
            <a:r>
              <a:rPr lang="en-US" altLang="sr-Latn-RS" sz="2200" dirty="0"/>
              <a:t> </a:t>
            </a:r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152</a:t>
            </a:fld>
            <a:endParaRPr lang="en-US" altLang="sr-Latn-RS" sz="1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510633"/>
            <a:ext cx="2463917" cy="26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A49461-1A52-46B0-8403-08AFC96D9AED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153</a:t>
            </a:fld>
            <a:endParaRPr lang="en-US" altLang="sr-Latn-RS" sz="1400"/>
          </a:p>
        </p:txBody>
      </p:sp>
      <p:sp>
        <p:nvSpPr>
          <p:cNvPr id="7" name="Rectangle 6"/>
          <p:cNvSpPr/>
          <p:nvPr/>
        </p:nvSpPr>
        <p:spPr>
          <a:xfrm>
            <a:off x="4648200" y="304800"/>
            <a:ext cx="3124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hr-HR" sz="1351" dirty="0">
                <a:solidFill>
                  <a:schemeClr val="tx2"/>
                </a:solidFill>
              </a:rPr>
              <a:t>POPULACIJA STUDENATA TVZ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1066800"/>
            <a:ext cx="3124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351" dirty="0"/>
          </a:p>
          <a:p>
            <a:pPr algn="ctr">
              <a:defRPr/>
            </a:pPr>
            <a:endParaRPr lang="hr-HR" sz="1351" dirty="0"/>
          </a:p>
          <a:p>
            <a:pPr algn="ctr">
              <a:defRPr/>
            </a:pPr>
            <a:r>
              <a:rPr lang="hr-HR" sz="1351" dirty="0">
                <a:solidFill>
                  <a:schemeClr val="tx2"/>
                </a:solidFill>
              </a:rPr>
              <a:t>POPULACIJSKI </a:t>
            </a:r>
          </a:p>
          <a:p>
            <a:pPr algn="ctr">
              <a:defRPr/>
            </a:pPr>
            <a:r>
              <a:rPr lang="hr-HR" sz="1351" dirty="0">
                <a:solidFill>
                  <a:schemeClr val="tx2"/>
                </a:solidFill>
              </a:rPr>
              <a:t>PARAMETRI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starost = 21.4 godine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inteligencija = 112.7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žena 35%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muškaraca 65%</a:t>
            </a:r>
          </a:p>
          <a:p>
            <a:pPr algn="ctr">
              <a:defRPr/>
            </a:pPr>
            <a:endParaRPr lang="hr-HR" sz="1351" dirty="0"/>
          </a:p>
          <a:p>
            <a:pPr algn="ctr">
              <a:defRPr/>
            </a:pPr>
            <a:endParaRPr lang="hr-HR" sz="1351" dirty="0"/>
          </a:p>
        </p:txBody>
      </p:sp>
      <p:sp>
        <p:nvSpPr>
          <p:cNvPr id="9" name="Oval 8"/>
          <p:cNvSpPr/>
          <p:nvPr/>
        </p:nvSpPr>
        <p:spPr>
          <a:xfrm>
            <a:off x="1905000" y="3276601"/>
            <a:ext cx="3657600" cy="275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351" dirty="0"/>
          </a:p>
          <a:p>
            <a:pPr algn="ctr">
              <a:defRPr/>
            </a:pPr>
            <a:r>
              <a:rPr lang="hr-HR" sz="1351" u="sng" dirty="0">
                <a:solidFill>
                  <a:schemeClr val="tx2"/>
                </a:solidFill>
              </a:rPr>
              <a:t>UZORAK 1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Davor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Petra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Lucija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Dora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Ivan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starost=19,8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inteligencija= 114,6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žena 60%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muškaraca 40%</a:t>
            </a:r>
          </a:p>
          <a:p>
            <a:pPr algn="ctr">
              <a:defRPr/>
            </a:pPr>
            <a:endParaRPr lang="hr-HR" sz="1400" dirty="0"/>
          </a:p>
          <a:p>
            <a:pPr algn="ctr">
              <a:defRPr/>
            </a:pPr>
            <a:endParaRPr lang="hr-HR" sz="1351" dirty="0"/>
          </a:p>
        </p:txBody>
      </p:sp>
      <p:sp>
        <p:nvSpPr>
          <p:cNvPr id="11" name="Oval 10"/>
          <p:cNvSpPr/>
          <p:nvPr/>
        </p:nvSpPr>
        <p:spPr>
          <a:xfrm>
            <a:off x="6858000" y="3276600"/>
            <a:ext cx="3657600" cy="275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351" dirty="0"/>
          </a:p>
          <a:p>
            <a:pPr algn="ctr">
              <a:defRPr/>
            </a:pPr>
            <a:r>
              <a:rPr lang="hr-HR" sz="1351" u="sng" dirty="0">
                <a:solidFill>
                  <a:schemeClr val="tx2"/>
                </a:solidFill>
              </a:rPr>
              <a:t>UZORAK 2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Karla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Lovro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Tina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Damjan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Darko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Statistika na uzorku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starost=20,4,8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Prosječna inteligencija= 104,2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žena 40%</a:t>
            </a:r>
          </a:p>
          <a:p>
            <a:pPr algn="ctr">
              <a:defRPr/>
            </a:pPr>
            <a:r>
              <a:rPr lang="hr-HR" sz="1400" dirty="0">
                <a:solidFill>
                  <a:schemeClr val="tx2"/>
                </a:solidFill>
              </a:rPr>
              <a:t>Postotak muškaraca 60%</a:t>
            </a:r>
          </a:p>
          <a:p>
            <a:pPr algn="ctr">
              <a:defRPr/>
            </a:pPr>
            <a:endParaRPr lang="hr-HR" sz="1400" dirty="0"/>
          </a:p>
          <a:p>
            <a:pPr algn="ctr">
              <a:defRPr/>
            </a:pPr>
            <a:endParaRPr lang="hr-HR" sz="1351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486400" y="2667000"/>
            <a:ext cx="4572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29400" y="2667002"/>
            <a:ext cx="457200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sr-Latn-RS" sz="4000" dirty="0"/>
              <a:t>Organizacija, </a:t>
            </a:r>
            <a:r>
              <a:rPr lang="hr-HR" altLang="sr-Latn-RS" sz="4000" dirty="0"/>
              <a:t>sumiranje i </a:t>
            </a:r>
            <a:r>
              <a:rPr lang="hr-HR" altLang="sr-Latn-RS" sz="4000" dirty="0"/>
              <a:t>vizualizacija podataka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>
              <a:lnSpc>
                <a:spcPct val="90000"/>
              </a:lnSpc>
            </a:pPr>
            <a:r>
              <a:rPr lang="hr-HR" altLang="sr-Latn-RS" sz="2200" dirty="0"/>
              <a:t>Organiziranje podataka</a:t>
            </a:r>
            <a:endParaRPr lang="en-US" altLang="sr-Latn-RS" sz="2200" dirty="0"/>
          </a:p>
          <a:p>
            <a:pPr marL="685764" lvl="2" indent="0">
              <a:buNone/>
            </a:pPr>
            <a:endParaRPr lang="hr-HR" altLang="sr-Latn-RS" sz="1867" dirty="0"/>
          </a:p>
          <a:p>
            <a:pPr marL="685764" lvl="2" indent="0">
              <a:buNone/>
            </a:pPr>
            <a:r>
              <a:rPr lang="hr-HR" altLang="sr-Latn-RS" sz="2267" dirty="0"/>
              <a:t>Tablice </a:t>
            </a:r>
            <a:r>
              <a:rPr lang="hr-HR" altLang="sr-Latn-RS" sz="2267" dirty="0"/>
              <a:t>podataka (tabele) – mogu biti jednostavne i prikazivati jedan statistički niz (jedno obilježje) i skupne tj. prikazivati dva ili više nizova (dva ili više obilježja</a:t>
            </a:r>
          </a:p>
          <a:p>
            <a:pPr marL="685764" lvl="2" indent="0">
              <a:buNone/>
            </a:pPr>
            <a:endParaRPr lang="hr-HR" altLang="sr-Latn-RS" sz="2267" dirty="0"/>
          </a:p>
          <a:p>
            <a:pPr marL="685764" lvl="2" indent="0">
              <a:buNone/>
            </a:pPr>
            <a:r>
              <a:rPr lang="hr-HR" altLang="sr-Latn-RS" sz="2267" dirty="0"/>
              <a:t>Grafički </a:t>
            </a:r>
            <a:r>
              <a:rPr lang="hr-HR" altLang="sr-Latn-RS" sz="2267" dirty="0"/>
              <a:t>prikazi</a:t>
            </a:r>
            <a:endParaRPr lang="en-US" altLang="sr-Latn-RS" sz="2267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2200" dirty="0"/>
          </a:p>
          <a:p>
            <a:pPr>
              <a:lnSpc>
                <a:spcPct val="90000"/>
              </a:lnSpc>
            </a:pPr>
            <a:r>
              <a:rPr lang="hr-HR" altLang="sr-Latn-RS" sz="2200" dirty="0"/>
              <a:t>Sumiranje podataka</a:t>
            </a:r>
            <a:endParaRPr lang="en-US" altLang="sr-Latn-RS" sz="2200" dirty="0"/>
          </a:p>
          <a:p>
            <a:pPr marL="685764" lvl="2" indent="0">
              <a:buNone/>
            </a:pPr>
            <a:endParaRPr lang="hr-HR" altLang="sr-Latn-RS" sz="1851" dirty="0"/>
          </a:p>
          <a:p>
            <a:pPr marL="685764" lvl="2" indent="0">
              <a:buNone/>
            </a:pPr>
            <a:r>
              <a:rPr lang="hr-HR" altLang="sr-Latn-RS" sz="2267" dirty="0"/>
              <a:t>Centralna tendencija</a:t>
            </a:r>
            <a:endParaRPr lang="en-US" altLang="sr-Latn-RS" sz="2267" dirty="0"/>
          </a:p>
          <a:p>
            <a:pPr marL="685764" lvl="2" indent="0">
              <a:buNone/>
            </a:pPr>
            <a:endParaRPr lang="hr-HR" altLang="sr-Latn-RS" sz="2267" dirty="0"/>
          </a:p>
          <a:p>
            <a:pPr marL="685764" lvl="2" indent="0">
              <a:buNone/>
            </a:pPr>
            <a:r>
              <a:rPr lang="hr-HR" altLang="sr-Latn-RS" sz="2267" dirty="0"/>
              <a:t>Varijacija</a:t>
            </a:r>
            <a:endParaRPr lang="en-US" altLang="sr-Latn-RS" sz="2267" dirty="0"/>
          </a:p>
          <a:p>
            <a:pPr marL="0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154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6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Deskriptivna statistika – organizacija podataka 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155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7208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>
              <a:lnSpc>
                <a:spcPct val="90000"/>
              </a:lnSpc>
            </a:pPr>
            <a:r>
              <a:rPr lang="hr-HR" altLang="sr-Latn-RS" sz="2200" dirty="0">
                <a:latin typeface="+mj-lt"/>
              </a:rPr>
              <a:t>Tabele (statističke tablice)</a:t>
            </a:r>
            <a:endParaRPr lang="en-US" altLang="sr-Latn-RS" sz="22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Frekvencija distribucije</a:t>
            </a:r>
            <a:endParaRPr lang="en-US" altLang="sr-Latn-RS" sz="20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Relativne frekvencije distribucija (proporcije)</a:t>
            </a:r>
            <a:endParaRPr lang="en-US" altLang="sr-Latn-RS" sz="2000" dirty="0">
              <a:latin typeface="+mj-lt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sr-Latn-R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hr-HR" altLang="sr-Latn-RS" sz="2200" dirty="0">
                <a:latin typeface="+mj-lt"/>
              </a:rPr>
              <a:t>Grafikoni</a:t>
            </a:r>
            <a:endParaRPr lang="en-US" altLang="sr-Latn-RS" sz="22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Bar plotovi ili </a:t>
            </a:r>
            <a:r>
              <a:rPr lang="hr-HR" altLang="sr-Latn-RS" sz="2000" dirty="0" err="1">
                <a:latin typeface="+mj-lt"/>
              </a:rPr>
              <a:t>histogrami</a:t>
            </a:r>
            <a:endParaRPr lang="hr-HR" altLang="sr-Latn-RS" sz="20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Pite (</a:t>
            </a:r>
            <a:r>
              <a:rPr lang="hr-HR" altLang="sr-Latn-RS" sz="2000" dirty="0" err="1">
                <a:latin typeface="+mj-lt"/>
              </a:rPr>
              <a:t>eng</a:t>
            </a:r>
            <a:r>
              <a:rPr lang="hr-HR" altLang="sr-Latn-RS" sz="2000" dirty="0">
                <a:latin typeface="+mj-lt"/>
              </a:rPr>
              <a:t>. „</a:t>
            </a:r>
            <a:r>
              <a:rPr lang="hr-HR" altLang="sr-Latn-RS" sz="2000" dirty="0" err="1">
                <a:latin typeface="+mj-lt"/>
              </a:rPr>
              <a:t>pie</a:t>
            </a:r>
            <a:r>
              <a:rPr lang="hr-HR" altLang="sr-Latn-RS" sz="2000" dirty="0">
                <a:latin typeface="+mj-lt"/>
              </a:rPr>
              <a:t>”)</a:t>
            </a:r>
            <a:endParaRPr lang="en-US" altLang="sr-Latn-RS" sz="2000" dirty="0">
              <a:latin typeface="+mj-lt"/>
            </a:endParaRP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Graf „stabljika - list” (</a:t>
            </a:r>
            <a:r>
              <a:rPr lang="hr-HR" altLang="sr-Latn-RS" sz="2000" dirty="0" err="1">
                <a:latin typeface="+mj-lt"/>
              </a:rPr>
              <a:t>eng</a:t>
            </a:r>
            <a:r>
              <a:rPr lang="hr-HR" altLang="sr-Latn-RS" sz="2000" dirty="0">
                <a:latin typeface="+mj-lt"/>
              </a:rPr>
              <a:t>. „</a:t>
            </a:r>
            <a:r>
              <a:rPr lang="hr-HR" altLang="sr-Latn-RS" sz="2000" dirty="0" err="1">
                <a:latin typeface="+mj-lt"/>
              </a:rPr>
              <a:t>stem</a:t>
            </a:r>
            <a:r>
              <a:rPr lang="hr-HR" altLang="sr-Latn-RS" sz="2000" dirty="0">
                <a:latin typeface="+mj-lt"/>
              </a:rPr>
              <a:t> </a:t>
            </a:r>
            <a:r>
              <a:rPr lang="hr-HR" altLang="sr-Latn-RS" sz="2000" dirty="0" err="1">
                <a:latin typeface="+mj-lt"/>
              </a:rPr>
              <a:t>leaf</a:t>
            </a:r>
            <a:r>
              <a:rPr lang="hr-HR" altLang="sr-Latn-RS" sz="2000" dirty="0">
                <a:latin typeface="+mj-lt"/>
              </a:rPr>
              <a:t>”)</a:t>
            </a: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Poligoni frekvencija</a:t>
            </a:r>
          </a:p>
          <a:p>
            <a:pPr lvl="1">
              <a:lnSpc>
                <a:spcPct val="90000"/>
              </a:lnSpc>
            </a:pPr>
            <a:r>
              <a:rPr lang="hr-HR" altLang="sr-Latn-RS" sz="2000" dirty="0">
                <a:latin typeface="+mj-lt"/>
              </a:rPr>
              <a:t>…</a:t>
            </a:r>
            <a:endParaRPr lang="en-US" altLang="sr-Latn-RS" sz="2000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		</a:t>
            </a:r>
            <a:endParaRPr lang="en-US" altLang="sr-Latn-RS" sz="220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2200" dirty="0"/>
          </a:p>
        </p:txBody>
      </p:sp>
    </p:spTree>
    <p:extLst>
      <p:ext uri="{BB962C8B-B14F-4D97-AF65-F5344CB8AC3E}">
        <p14:creationId xmlns:p14="http://schemas.microsoft.com/office/powerpoint/2010/main" val="17395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Distribucija frekvencija se prikazuje </a:t>
            </a:r>
            <a:r>
              <a:rPr lang="hr-HR" b="1" dirty="0"/>
              <a:t>numerički</a:t>
            </a:r>
            <a:r>
              <a:rPr lang="hr-HR" dirty="0"/>
              <a:t> i </a:t>
            </a:r>
            <a:r>
              <a:rPr lang="hr-HR" b="1" dirty="0"/>
              <a:t>grafički</a:t>
            </a:r>
            <a:r>
              <a:rPr lang="hr-HR" dirty="0"/>
              <a:t>. </a:t>
            </a:r>
          </a:p>
          <a:p>
            <a:pPr marL="342882" lvl="1" indent="0">
              <a:buNone/>
            </a:pPr>
            <a:r>
              <a:rPr lang="hr-HR" dirty="0"/>
              <a:t>Numerički prikaz distribucije frekvencija daje tablica frekvencija koja sadrži: frekvencije, proporcije, postotke i kumulativne postotke po pojedinačnim vrijednostima ili intervalima vrijednosti varijable (ovisno o tipu).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020272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Primjer tablice frekvencije (pojedinačne vrijednosti):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2" name="Picture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410" y="2969631"/>
            <a:ext cx="3599180" cy="20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39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Distribucija</a:t>
            </a:r>
            <a:r>
              <a:rPr lang="es-ES" dirty="0" smtClean="0"/>
              <a:t> </a:t>
            </a:r>
            <a:r>
              <a:rPr lang="es-ES" dirty="0" err="1"/>
              <a:t>frekvencija</a:t>
            </a:r>
            <a:r>
              <a:rPr lang="es-ES" dirty="0"/>
              <a:t> </a:t>
            </a:r>
            <a:r>
              <a:rPr lang="es-ES" dirty="0" err="1"/>
              <a:t>jedne</a:t>
            </a:r>
            <a:r>
              <a:rPr lang="es-ES" dirty="0"/>
              <a:t> </a:t>
            </a:r>
            <a:r>
              <a:rPr lang="es-ES" dirty="0" err="1"/>
              <a:t>varijable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 tablice frekvencije (intervali vrijednosti</a:t>
            </a:r>
            <a:r>
              <a:rPr lang="hr-HR" dirty="0" smtClean="0"/>
              <a:t>):</a:t>
            </a:r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10" y="2841414"/>
            <a:ext cx="3599180" cy="11751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22336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Grafovi – </a:t>
            </a:r>
            <a:r>
              <a:rPr lang="hr-HR" sz="2707" dirty="0" err="1"/>
              <a:t>histogram</a:t>
            </a:r>
            <a:r>
              <a:rPr lang="hr-HR" sz="2707" dirty="0"/>
              <a:t>, </a:t>
            </a:r>
            <a:r>
              <a:rPr lang="hr-HR" sz="2707" dirty="0" err="1"/>
              <a:t>barplot</a:t>
            </a:r>
            <a:endParaRPr lang="hr-HR" sz="2707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05615"/>
            <a:ext cx="8229600" cy="4525963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hr-HR" altLang="sr-Latn-RS" sz="2200" dirty="0"/>
          </a:p>
          <a:p>
            <a:pPr lvl="1">
              <a:lnSpc>
                <a:spcPct val="90000"/>
              </a:lnSpc>
            </a:pPr>
            <a:r>
              <a:rPr lang="hr-HR" altLang="sr-Latn-RS" sz="2000" dirty="0"/>
              <a:t>Bar plotovi (diskretne) ili </a:t>
            </a:r>
            <a:r>
              <a:rPr lang="hr-HR" altLang="sr-Latn-RS" sz="2000" dirty="0" err="1"/>
              <a:t>histogrami</a:t>
            </a:r>
            <a:r>
              <a:rPr lang="hr-HR" altLang="sr-Latn-RS" sz="2000" dirty="0"/>
              <a:t> (kontinuirane) varijable</a:t>
            </a:r>
          </a:p>
          <a:p>
            <a:pPr lvl="1">
              <a:lnSpc>
                <a:spcPct val="90000"/>
              </a:lnSpc>
            </a:pPr>
            <a:endParaRPr lang="hr-HR" altLang="sr-Latn-RS" sz="2000" dirty="0"/>
          </a:p>
          <a:p>
            <a:pPr lvl="1">
              <a:lnSpc>
                <a:spcPct val="90000"/>
              </a:lnSpc>
            </a:pPr>
            <a:r>
              <a:rPr lang="hr-HR" altLang="sr-Latn-RS" sz="2000" dirty="0"/>
              <a:t>Pite (</a:t>
            </a:r>
            <a:r>
              <a:rPr lang="hr-HR" altLang="sr-Latn-RS" sz="2000" dirty="0" err="1"/>
              <a:t>eng</a:t>
            </a:r>
            <a:r>
              <a:rPr lang="hr-HR" altLang="sr-Latn-RS" sz="2000" dirty="0"/>
              <a:t>. „</a:t>
            </a:r>
            <a:r>
              <a:rPr lang="hr-HR" altLang="sr-Latn-RS" sz="2000" dirty="0" err="1"/>
              <a:t>pie</a:t>
            </a:r>
            <a:r>
              <a:rPr lang="hr-HR" altLang="sr-Latn-RS" sz="2000" dirty="0"/>
              <a:t>”)</a:t>
            </a:r>
            <a:endParaRPr lang="en-US" altLang="sr-Latn-RS" sz="2000" dirty="0"/>
          </a:p>
          <a:p>
            <a:pPr lvl="1">
              <a:lnSpc>
                <a:spcPct val="90000"/>
              </a:lnSpc>
            </a:pPr>
            <a:endParaRPr lang="hr-HR" altLang="sr-Latn-RS" sz="2000" dirty="0"/>
          </a:p>
          <a:p>
            <a:pPr lvl="1">
              <a:lnSpc>
                <a:spcPct val="90000"/>
              </a:lnSpc>
            </a:pPr>
            <a:r>
              <a:rPr lang="hr-HR" altLang="sr-Latn-RS" sz="2000" dirty="0"/>
              <a:t>Graf „stabljika - list” (</a:t>
            </a:r>
            <a:r>
              <a:rPr lang="hr-HR" altLang="sr-Latn-RS" sz="2000" dirty="0" err="1"/>
              <a:t>eng</a:t>
            </a:r>
            <a:r>
              <a:rPr lang="hr-HR" altLang="sr-Latn-RS" sz="2000" dirty="0"/>
              <a:t>. „</a:t>
            </a:r>
            <a:r>
              <a:rPr lang="hr-HR" altLang="sr-Latn-RS" sz="2000" dirty="0" err="1"/>
              <a:t>stem</a:t>
            </a:r>
            <a:r>
              <a:rPr lang="hr-HR" altLang="sr-Latn-RS" sz="2000" dirty="0"/>
              <a:t> </a:t>
            </a:r>
            <a:r>
              <a:rPr lang="hr-HR" altLang="sr-Latn-RS" sz="2000" dirty="0" err="1"/>
              <a:t>leaf</a:t>
            </a:r>
            <a:r>
              <a:rPr lang="hr-HR" altLang="sr-Latn-RS" sz="2000" dirty="0"/>
              <a:t>”)</a:t>
            </a:r>
          </a:p>
          <a:p>
            <a:pPr lvl="1">
              <a:lnSpc>
                <a:spcPct val="90000"/>
              </a:lnSpc>
            </a:pPr>
            <a:endParaRPr lang="hr-HR" altLang="sr-Latn-RS" sz="2000" dirty="0"/>
          </a:p>
          <a:p>
            <a:pPr lvl="1">
              <a:lnSpc>
                <a:spcPct val="90000"/>
              </a:lnSpc>
            </a:pPr>
            <a:r>
              <a:rPr lang="hr-HR" altLang="sr-Latn-RS" sz="2000" dirty="0"/>
              <a:t>Poligoni frekvencija</a:t>
            </a:r>
          </a:p>
          <a:p>
            <a:pPr marL="0" indent="0">
              <a:buNone/>
            </a:pPr>
            <a:endParaRPr lang="hr-HR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159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4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693" dirty="0"/>
              <a:t>Programski paket </a:t>
            </a:r>
            <a:r>
              <a:rPr lang="hr-HR" sz="2693" i="1" dirty="0"/>
              <a:t>base</a:t>
            </a:r>
            <a:r>
              <a:rPr lang="hr-HR" sz="2693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Okosnica sustava </a:t>
            </a:r>
            <a:r>
              <a:rPr lang="hr-HR" dirty="0"/>
              <a:t>R </a:t>
            </a:r>
            <a:r>
              <a:rPr lang="hr-HR" dirty="0" smtClean="0"/>
              <a:t> -  sadržava </a:t>
            </a:r>
            <a:r>
              <a:rPr lang="hr-HR" dirty="0"/>
              <a:t>osnovne funkcije: aritmetika, ulaz i izlaz podataka osnovne programske </a:t>
            </a:r>
            <a:r>
              <a:rPr lang="hr-HR" dirty="0" smtClean="0"/>
              <a:t>potpore</a:t>
            </a:r>
            <a:r>
              <a:rPr lang="hr-HR" dirty="0"/>
              <a:t> </a:t>
            </a:r>
            <a:r>
              <a:rPr lang="hr-HR" dirty="0" smtClean="0"/>
              <a:t>itd.</a:t>
            </a:r>
          </a:p>
          <a:p>
            <a:r>
              <a:rPr lang="hr-HR" dirty="0" smtClean="0"/>
              <a:t>Popis funkcija koje paket sadrži možemo dobiti zadajući naredbu</a:t>
            </a:r>
          </a:p>
          <a:p>
            <a:pPr marL="0" indent="0">
              <a:buNone/>
            </a:pPr>
            <a:r>
              <a:rPr lang="hr-HR" dirty="0" smtClean="0"/>
              <a:t>	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(otvorite program R, </a:t>
            </a:r>
            <a:r>
              <a:rPr lang="hr-HR" dirty="0" err="1" smtClean="0"/>
              <a:t>ver</a:t>
            </a:r>
            <a:r>
              <a:rPr lang="hr-HR" dirty="0" smtClean="0"/>
              <a:t> 3.1.1., </a:t>
            </a:r>
            <a:r>
              <a:rPr lang="hr-HR" dirty="0" err="1" smtClean="0"/>
              <a:t>dvoklikom</a:t>
            </a:r>
            <a:r>
              <a:rPr lang="hr-HR" dirty="0" smtClean="0"/>
              <a:t> na ikonu)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help</a:t>
            </a:r>
            <a:r>
              <a:rPr lang="hr-HR" dirty="0"/>
              <a:t> = "base") #pomoć za paket </a:t>
            </a:r>
            <a:r>
              <a:rPr lang="hr-HR" dirty="0" smtClean="0"/>
              <a:t>base</a:t>
            </a:r>
          </a:p>
          <a:p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konzolu sustava R upisujemo naredbe. Simbol </a:t>
            </a:r>
            <a:r>
              <a:rPr lang="hr-HR" dirty="0" smtClean="0"/>
              <a:t>&lt;- ili = su operatori </a:t>
            </a:r>
            <a:r>
              <a:rPr lang="hr-HR" dirty="0"/>
              <a:t>pridruživanja! </a:t>
            </a:r>
            <a:endParaRPr lang="hr-HR" dirty="0" smtClean="0"/>
          </a:p>
          <a:p>
            <a:r>
              <a:rPr lang="hr-HR" dirty="0" smtClean="0"/>
              <a:t>Simbol </a:t>
            </a:r>
            <a:r>
              <a:rPr lang="hr-HR" dirty="0"/>
              <a:t># predstavlja početak komentara i sve napisano desno, uključujući i sam znak, se zanemaruje u provedbi.</a:t>
            </a: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72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Grafovi -</a:t>
            </a:r>
            <a:r>
              <a:rPr lang="hr-HR" sz="2707" dirty="0" err="1"/>
              <a:t>histogram</a:t>
            </a:r>
            <a:r>
              <a:rPr lang="hr-HR" sz="2707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58" y="1826684"/>
            <a:ext cx="7678887" cy="43497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160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81200" y="15684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hr-HR" altLang="sr-Latn-RS" sz="2000" dirty="0">
                <a:latin typeface="+mj-lt"/>
              </a:rPr>
              <a:t>na os x nanosimo intervale vrijednosti, a na os y frekvencije (ili relativne frekvencije). Visina stupca je broj jedinki u pojedinom intervalu. Obratite pažnju kako izgled histograma varira ovisno o širini intervala (izabranoj podjeli). </a:t>
            </a:r>
          </a:p>
          <a:p>
            <a:pPr eaLnBrk="1" hangingPunct="1"/>
            <a:r>
              <a:rPr lang="hr-HR" altLang="sr-Latn-RS" sz="2000" dirty="0">
                <a:latin typeface="+mj-lt"/>
              </a:rPr>
              <a:t>	Unutar sustava R funkcija hist().</a:t>
            </a:r>
          </a:p>
          <a:p>
            <a:pPr marL="0" indent="0" eaLnBrk="1" hangingPunct="1">
              <a:buNone/>
            </a:pP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1600" dirty="0"/>
          </a:p>
        </p:txBody>
      </p:sp>
    </p:spTree>
    <p:extLst>
      <p:ext uri="{BB962C8B-B14F-4D97-AF65-F5344CB8AC3E}">
        <p14:creationId xmlns:p14="http://schemas.microsoft.com/office/powerpoint/2010/main" val="2537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81200" y="15684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hr-HR" altLang="sr-Latn-RS" sz="2000" b="1" dirty="0">
                <a:latin typeface="+mj-lt"/>
              </a:rPr>
              <a:t>PAŽNJA: </a:t>
            </a:r>
            <a:r>
              <a:rPr lang="hr-HR" altLang="sr-Latn-RS" sz="2000" dirty="0">
                <a:latin typeface="+mj-lt"/>
              </a:rPr>
              <a:t>Izgled </a:t>
            </a:r>
            <a:r>
              <a:rPr lang="hr-HR" altLang="sr-Latn-RS" sz="2000" dirty="0" err="1">
                <a:latin typeface="+mj-lt"/>
              </a:rPr>
              <a:t>histograma</a:t>
            </a:r>
            <a:r>
              <a:rPr lang="hr-HR" altLang="sr-Latn-RS" sz="2000" dirty="0">
                <a:latin typeface="+mj-lt"/>
              </a:rPr>
              <a:t> varira ovisno o izabranoj podjeli. </a:t>
            </a:r>
          </a:p>
          <a:p>
            <a:pPr marL="0" indent="0" eaLnBrk="1" hangingPunct="1">
              <a:buNone/>
            </a:pP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Grafovi - </a:t>
            </a:r>
            <a:r>
              <a:rPr lang="hr-HR" sz="2707" dirty="0" err="1"/>
              <a:t>histogram</a:t>
            </a:r>
            <a:r>
              <a:rPr lang="hr-HR" sz="2707" dirty="0"/>
              <a:t> (kontinuirana)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262982"/>
            <a:ext cx="6019800" cy="34099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161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6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Grafovi – </a:t>
            </a:r>
            <a:r>
              <a:rPr lang="hr-HR" sz="2707" dirty="0" err="1"/>
              <a:t>barplot</a:t>
            </a:r>
            <a:r>
              <a:rPr lang="hr-HR" sz="2707" dirty="0"/>
              <a:t> (diskretna varijabla)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162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8934" y="1543471"/>
            <a:ext cx="8154741" cy="2021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1809281" algn="l"/>
              </a:tabLst>
            </a:pPr>
            <a:r>
              <a:rPr lang="hr-HR" sz="1867" kern="50" dirty="0">
                <a:latin typeface="Arial" panose="020B0604020202020204" pitchFamily="34" charset="0"/>
                <a:ea typeface="Times New Roman" panose="02020603050405020304" pitchFamily="18" charset="0"/>
              </a:rPr>
              <a:t>Barplot – za kategorijske / diskretne varijable. </a:t>
            </a:r>
          </a:p>
          <a:p>
            <a:pPr marL="95671">
              <a:lnSpc>
                <a:spcPct val="150000"/>
              </a:lnSpc>
              <a:spcAft>
                <a:spcPts val="800"/>
              </a:spcAft>
            </a:pPr>
            <a:r>
              <a:rPr lang="hr-HR" sz="1867" kern="50" dirty="0">
                <a:latin typeface="Arial" panose="020B0604020202020204" pitchFamily="34" charset="0"/>
                <a:ea typeface="Times New Roman" panose="02020603050405020304" pitchFamily="18" charset="0"/>
              </a:rPr>
              <a:t>Unutar sustava R funkcija </a:t>
            </a:r>
            <a:r>
              <a:rPr lang="hr-HR" sz="1867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barplot()</a:t>
            </a:r>
            <a:r>
              <a:rPr lang="hr-HR" sz="1867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„base“ ili funkcija </a:t>
            </a:r>
            <a:r>
              <a:rPr lang="hr-HR" sz="1867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bwplot()</a:t>
            </a:r>
            <a:r>
              <a:rPr lang="hr-HR" sz="1867" kern="50" dirty="0">
                <a:latin typeface="Arial" panose="020B0604020202020204" pitchFamily="34" charset="0"/>
                <a:ea typeface="Times New Roman" panose="02020603050405020304" pitchFamily="18" charset="0"/>
              </a:rPr>
              <a:t> (paket </a:t>
            </a:r>
            <a:r>
              <a:rPr lang="hr-HR" sz="1867" i="1" kern="50" dirty="0">
                <a:latin typeface="Arial" panose="020B0604020202020204" pitchFamily="34" charset="0"/>
                <a:ea typeface="Times New Roman" panose="02020603050405020304" pitchFamily="18" charset="0"/>
              </a:rPr>
              <a:t>lattice</a:t>
            </a:r>
            <a:r>
              <a:rPr lang="hr-HR" sz="1867" kern="50" dirty="0"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</a:p>
          <a:p>
            <a:pPr marL="95671">
              <a:lnSpc>
                <a:spcPct val="150000"/>
              </a:lnSpc>
              <a:spcAft>
                <a:spcPts val="800"/>
              </a:spcAft>
            </a:pPr>
            <a:endParaRPr lang="hr-HR" sz="1867" kern="5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11" y="3069485"/>
            <a:ext cx="5057143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0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Strukturni dijagram </a:t>
            </a:r>
            <a:r>
              <a:rPr lang="hr-HR" sz="2707" dirty="0"/>
              <a:t>– pite (eng. „</a:t>
            </a:r>
            <a:r>
              <a:rPr lang="hr-HR" sz="2707" dirty="0" err="1"/>
              <a:t>pie</a:t>
            </a:r>
            <a:r>
              <a:rPr lang="hr-HR" sz="2707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705615"/>
            <a:ext cx="8229600" cy="4525963"/>
          </a:xfrm>
        </p:spPr>
        <p:txBody>
          <a:bodyPr/>
          <a:lstStyle/>
          <a:p>
            <a:pPr marL="457189" lvl="1" indent="0">
              <a:buNone/>
            </a:pPr>
            <a:r>
              <a:rPr lang="hr-HR" sz="1733" kern="50" dirty="0">
                <a:ea typeface="Times New Roman" panose="02020603050405020304" pitchFamily="18" charset="0"/>
              </a:rPr>
              <a:t>Unutar sustava R funkcija </a:t>
            </a:r>
            <a:r>
              <a:rPr lang="hr-HR" sz="1733" kern="50" dirty="0">
                <a:latin typeface="Courier New" panose="02070309020205020404" pitchFamily="49" charset="0"/>
                <a:ea typeface="Times New Roman" panose="02020603050405020304" pitchFamily="18" charset="0"/>
              </a:rPr>
              <a:t>pie()</a:t>
            </a:r>
            <a:r>
              <a:rPr lang="hr-HR" sz="1733" kern="50" dirty="0">
                <a:ea typeface="Times New Roman" panose="02020603050405020304" pitchFamily="18" charset="0"/>
              </a:rPr>
              <a:t> </a:t>
            </a:r>
            <a:r>
              <a:rPr lang="hr-HR" sz="2200" dirty="0"/>
              <a:t>	</a:t>
            </a:r>
            <a:endParaRPr lang="hr-HR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163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8" t="18715" r="20776" b="18715"/>
          <a:stretch/>
        </p:blipFill>
        <p:spPr>
          <a:xfrm>
            <a:off x="4419601" y="2362200"/>
            <a:ext cx="413656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Grafovi – stabljika-list (</a:t>
            </a:r>
            <a:r>
              <a:rPr lang="hr-HR" sz="2707" dirty="0" err="1"/>
              <a:t>eng</a:t>
            </a:r>
            <a:r>
              <a:rPr lang="hr-HR" sz="2707" dirty="0"/>
              <a:t>. „</a:t>
            </a:r>
            <a:r>
              <a:rPr lang="hr-HR" sz="2707" dirty="0" err="1"/>
              <a:t>stem</a:t>
            </a:r>
            <a:r>
              <a:rPr lang="hr-HR" sz="2707" dirty="0"/>
              <a:t> </a:t>
            </a:r>
            <a:r>
              <a:rPr lang="hr-HR" sz="2707" dirty="0" err="1"/>
              <a:t>leaf</a:t>
            </a:r>
            <a:r>
              <a:rPr lang="hr-HR" sz="2707" dirty="0"/>
              <a:t>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r-HR" sz="2200" dirty="0"/>
              <a:t>	</a:t>
            </a:r>
          </a:p>
          <a:p>
            <a:pPr marL="0" indent="0">
              <a:buNone/>
            </a:pPr>
            <a:r>
              <a:rPr lang="hr-HR" sz="2200" dirty="0"/>
              <a:t>	8   | 079</a:t>
            </a:r>
          </a:p>
          <a:p>
            <a:pPr marL="0" indent="0">
              <a:buNone/>
            </a:pPr>
            <a:r>
              <a:rPr lang="hr-HR" sz="2200" dirty="0"/>
              <a:t>	9   | 33678</a:t>
            </a:r>
          </a:p>
          <a:p>
            <a:pPr marL="0" indent="0">
              <a:buNone/>
            </a:pPr>
            <a:r>
              <a:rPr lang="hr-HR" sz="2200" dirty="0"/>
              <a:t>	10 | 2356999</a:t>
            </a:r>
          </a:p>
          <a:p>
            <a:pPr marL="0" indent="0">
              <a:buNone/>
            </a:pPr>
            <a:r>
              <a:rPr lang="hr-HR" sz="2200" dirty="0"/>
              <a:t>	11 | 0159</a:t>
            </a:r>
          </a:p>
          <a:p>
            <a:pPr marL="0" indent="0">
              <a:buNone/>
            </a:pPr>
            <a:r>
              <a:rPr lang="hr-HR" sz="2200" dirty="0"/>
              <a:t>	12 | 078</a:t>
            </a:r>
          </a:p>
          <a:p>
            <a:pPr marL="0" indent="0">
              <a:buNone/>
            </a:pPr>
            <a:r>
              <a:rPr lang="hr-HR" sz="2200" dirty="0"/>
              <a:t>	13 | 11</a:t>
            </a:r>
          </a:p>
          <a:p>
            <a:pPr marL="0" indent="0">
              <a:buNone/>
            </a:pPr>
            <a:r>
              <a:rPr lang="hr-HR" sz="2200" dirty="0"/>
              <a:t>	14 | 0</a:t>
            </a:r>
          </a:p>
          <a:p>
            <a:pPr marL="0" indent="0">
              <a:buNone/>
            </a:pPr>
            <a:r>
              <a:rPr lang="hr-HR" sz="2200" dirty="0"/>
              <a:t>	15 |</a:t>
            </a:r>
          </a:p>
          <a:p>
            <a:pPr marL="0" indent="0">
              <a:buNone/>
            </a:pPr>
            <a:r>
              <a:rPr lang="hr-HR" sz="2200" dirty="0"/>
              <a:t>	16 |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164</a:t>
            </a:fld>
            <a:endParaRPr lang="en-US" altLang="sr-Latn-R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09801" y="2787136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0800" y="2648637"/>
            <a:ext cx="2971800" cy="982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51" dirty="0"/>
              <a:t>Uvijek uz obavijest o broju značajnih </a:t>
            </a:r>
            <a:r>
              <a:rPr lang="hr-HR" sz="1351" dirty="0"/>
              <a:t>znamenki.</a:t>
            </a:r>
          </a:p>
          <a:p>
            <a:endParaRPr lang="hr-HR" sz="1351" dirty="0"/>
          </a:p>
          <a:p>
            <a:r>
              <a:rPr lang="hr-HR" sz="1351" dirty="0"/>
              <a:t>Unutar sustava R funkcija </a:t>
            </a:r>
            <a:r>
              <a:rPr lang="hr-HR" sz="1733" kern="50" dirty="0"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stem()</a:t>
            </a:r>
            <a:r>
              <a:rPr lang="hr-HR" sz="1351" dirty="0"/>
              <a:t>.</a:t>
            </a:r>
            <a:endParaRPr lang="hr-HR" sz="1351" dirty="0"/>
          </a:p>
        </p:txBody>
      </p:sp>
    </p:spTree>
    <p:extLst>
      <p:ext uri="{BB962C8B-B14F-4D97-AF65-F5344CB8AC3E}">
        <p14:creationId xmlns:p14="http://schemas.microsoft.com/office/powerpoint/2010/main" val="396236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Deskriptivna statistika – sumiranje podataka </a:t>
            </a:r>
            <a:endParaRPr lang="en-US" altLang="sr-Latn-RS" sz="2707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165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7208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>
              <a:lnSpc>
                <a:spcPct val="90000"/>
              </a:lnSpc>
            </a:pPr>
            <a:r>
              <a:rPr lang="hr-HR" altLang="sr-Latn-RS" sz="2200" dirty="0">
                <a:latin typeface="+mj-lt"/>
              </a:rPr>
              <a:t>Mjere centralne tendencije</a:t>
            </a:r>
            <a:endParaRPr lang="en-US" altLang="sr-Latn-RS" sz="2200" dirty="0">
              <a:latin typeface="+mj-lt"/>
            </a:endParaRPr>
          </a:p>
          <a:p>
            <a:pPr lvl="2">
              <a:lnSpc>
                <a:spcPct val="90000"/>
              </a:lnSpc>
            </a:pPr>
            <a:r>
              <a:rPr lang="hr-HR" altLang="sr-Latn-RS" sz="1600" dirty="0"/>
              <a:t>Srednja vrijednost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/>
              <a:t>Medijan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 err="1"/>
              <a:t>Mod</a:t>
            </a:r>
            <a:endParaRPr lang="hr-HR" altLang="sr-Latn-RS" sz="1600" dirty="0"/>
          </a:p>
          <a:p>
            <a:pPr>
              <a:lnSpc>
                <a:spcPct val="90000"/>
              </a:lnSpc>
            </a:pPr>
            <a:r>
              <a:rPr lang="hr-HR" altLang="sr-Latn-RS" sz="2200" dirty="0">
                <a:latin typeface="+mj-lt"/>
              </a:rPr>
              <a:t>Varijabilnost</a:t>
            </a:r>
          </a:p>
          <a:p>
            <a:pPr lvl="1">
              <a:lnSpc>
                <a:spcPct val="90000"/>
              </a:lnSpc>
            </a:pPr>
            <a:r>
              <a:rPr lang="hr-HR" altLang="sr-Latn-RS" sz="1800" dirty="0">
                <a:latin typeface="+mj-lt"/>
              </a:rPr>
              <a:t>Apsolutna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/>
              <a:t>Standardna devijacija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/>
              <a:t>Varijanca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/>
              <a:t>Raspon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 err="1"/>
              <a:t>Interquartilni</a:t>
            </a:r>
            <a:r>
              <a:rPr lang="hr-HR" altLang="sr-Latn-RS" sz="1600" dirty="0"/>
              <a:t> raspon</a:t>
            </a:r>
          </a:p>
          <a:p>
            <a:pPr lvl="1">
              <a:lnSpc>
                <a:spcPct val="90000"/>
              </a:lnSpc>
            </a:pPr>
            <a:r>
              <a:rPr lang="hr-HR" altLang="sr-Latn-RS" sz="1800" dirty="0">
                <a:latin typeface="+mj-lt"/>
              </a:rPr>
              <a:t>Relativna</a:t>
            </a:r>
          </a:p>
          <a:p>
            <a:pPr lvl="2">
              <a:lnSpc>
                <a:spcPct val="90000"/>
              </a:lnSpc>
            </a:pPr>
            <a:r>
              <a:rPr lang="hr-HR" altLang="sr-Latn-RS" sz="1600" dirty="0">
                <a:latin typeface="+mj-lt"/>
              </a:rPr>
              <a:t>Koeficijent varijacije</a:t>
            </a:r>
            <a:endParaRPr lang="en-US" altLang="sr-Latn-RS" sz="1600" dirty="0">
              <a:latin typeface="+mj-lt"/>
            </a:endParaRPr>
          </a:p>
          <a:p>
            <a:pPr lvl="1">
              <a:lnSpc>
                <a:spcPct val="90000"/>
              </a:lnSpc>
            </a:pP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		</a:t>
            </a:r>
            <a:endParaRPr lang="en-US" altLang="sr-Latn-RS" sz="220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2200" dirty="0"/>
          </a:p>
        </p:txBody>
      </p:sp>
    </p:spTree>
    <p:extLst>
      <p:ext uri="{BB962C8B-B14F-4D97-AF65-F5344CB8AC3E}">
        <p14:creationId xmlns:p14="http://schemas.microsoft.com/office/powerpoint/2010/main" val="7440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707" dirty="0"/>
              <a:t>Mjere centralne tendencije</a:t>
            </a:r>
            <a:endParaRPr lang="en-US" altLang="sr-Latn-RS" sz="2707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166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7208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Srednja vrijednost – prosjek (aritmetička sredina)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2000" dirty="0"/>
              <a:t>			</a:t>
            </a:r>
            <a:r>
              <a:rPr lang="en-US" altLang="sr-Latn-RS" sz="2400" dirty="0">
                <a:latin typeface="Arial Unicode MS" panose="020B0604020202020204" pitchFamily="34" charset="-128"/>
              </a:rPr>
              <a:t>Y  =    (Y1 + Y2 + . . . + </a:t>
            </a:r>
            <a:r>
              <a:rPr lang="en-US" altLang="sr-Latn-RS" sz="2400" dirty="0" err="1">
                <a:latin typeface="Arial Unicode MS" panose="020B0604020202020204" pitchFamily="34" charset="-128"/>
              </a:rPr>
              <a:t>Yn</a:t>
            </a:r>
            <a:r>
              <a:rPr lang="en-US" altLang="sr-Latn-RS" sz="2400" dirty="0">
                <a:latin typeface="Arial Unicode MS" panose="020B0604020202020204" pitchFamily="34" charset="-128"/>
              </a:rPr>
              <a:t>) </a:t>
            </a:r>
            <a:r>
              <a:rPr lang="hr-HR" altLang="sr-Latn-RS" sz="2400" dirty="0">
                <a:latin typeface="Arial Unicode MS" panose="020B0604020202020204" pitchFamily="34" charset="-128"/>
              </a:rPr>
              <a:t> = </a:t>
            </a:r>
            <a:r>
              <a:rPr lang="el-GR" altLang="sr-Latn-RS" sz="24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altLang="sr-Latn-RS" sz="24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Y</a:t>
            </a:r>
            <a:r>
              <a:rPr lang="en-US" altLang="sr-Latn-RS" sz="2400" i="1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endParaRPr lang="en-US" altLang="sr-Latn-RS" sz="2400" dirty="0">
              <a:latin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sr-Latn-RS" sz="24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</a:t>
            </a:r>
            <a:r>
              <a:rPr lang="hr-HR" altLang="sr-Latn-RS" sz="24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                               </a:t>
            </a:r>
            <a:r>
              <a:rPr lang="en-US" altLang="sr-Latn-RS" sz="2400" dirty="0">
                <a:latin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altLang="sr-Latn-RS" sz="2400" dirty="0">
                <a:latin typeface="Arial Unicode MS" panose="020B0604020202020204" pitchFamily="34" charset="-128"/>
              </a:rPr>
              <a:t> </a:t>
            </a:r>
            <a:r>
              <a:rPr lang="hr-HR" altLang="sr-Latn-RS" sz="2400" dirty="0">
                <a:latin typeface="Arial Unicode MS" panose="020B0604020202020204" pitchFamily="34" charset="-128"/>
              </a:rPr>
              <a:t>  </a:t>
            </a:r>
            <a:r>
              <a:rPr lang="en-US" altLang="sr-Latn-RS" sz="2400" dirty="0">
                <a:latin typeface="Arial Unicode MS" panose="020B0604020202020204" pitchFamily="34" charset="-128"/>
              </a:rPr>
              <a:t> </a:t>
            </a:r>
            <a:r>
              <a:rPr lang="hr-HR" altLang="sr-Latn-RS" sz="2400" dirty="0">
                <a:latin typeface="Arial Unicode MS" panose="020B0604020202020204" pitchFamily="34" charset="-128"/>
              </a:rPr>
              <a:t>		        </a:t>
            </a:r>
            <a:r>
              <a:rPr lang="en-US" altLang="sr-Latn-RS" sz="2400" dirty="0">
                <a:latin typeface="Arial Unicode MS" panose="020B0604020202020204" pitchFamily="34" charset="-128"/>
              </a:rPr>
              <a:t>n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lvl="1">
              <a:lnSpc>
                <a:spcPct val="90000"/>
              </a:lnSpc>
            </a:pP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		</a:t>
            </a:r>
            <a:endParaRPr lang="en-US" altLang="sr-Latn-RS" sz="2200" dirty="0">
              <a:latin typeface="+mj-lt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sr-Latn-RS" sz="2400" dirty="0">
                <a:latin typeface="Arial Unicode MS" panose="020B0604020202020204" pitchFamily="34" charset="-128"/>
              </a:rPr>
              <a:t> </a:t>
            </a:r>
            <a:r>
              <a:rPr lang="hr-HR" altLang="sr-Latn-RS" sz="2400" dirty="0">
                <a:latin typeface="Arial Unicode MS" panose="020B0604020202020204" pitchFamily="34" charset="-128"/>
              </a:rPr>
              <a:t>	</a:t>
            </a:r>
            <a:r>
              <a:rPr lang="en-US" altLang="sr-Latn-RS" sz="2000" dirty="0">
                <a:latin typeface="Arial Unicode MS" panose="020B0604020202020204" pitchFamily="34" charset="-128"/>
              </a:rPr>
              <a:t>Y </a:t>
            </a:r>
            <a:r>
              <a:rPr lang="hr-HR" altLang="sr-Latn-RS" sz="2000" dirty="0">
                <a:latin typeface="Arial Unicode MS" panose="020B0604020202020204" pitchFamily="34" charset="-128"/>
              </a:rPr>
              <a:t>= (65+55+89+56+35+14+56+55+87+45+92)</a:t>
            </a:r>
            <a:r>
              <a:rPr lang="hr-HR" altLang="sr-Latn-R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/11=59 </a:t>
            </a:r>
            <a:r>
              <a:rPr lang="hr-HR" altLang="sr-Latn-RS" sz="2200" dirty="0"/>
              <a:t>				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sr-Latn-RS" sz="22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19651" y="3124200"/>
            <a:ext cx="2933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38600" y="27432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66666" y="3124200"/>
            <a:ext cx="7725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714748" y="3726021"/>
          <a:ext cx="4762505" cy="167640"/>
        </p:xfrm>
        <a:graphic>
          <a:graphicData uri="http://schemas.openxmlformats.org/drawingml/2006/table">
            <a:tbl>
              <a:tblPr/>
              <a:tblGrid>
                <a:gridCol w="43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r>
                        <a:rPr lang="hr-HR" sz="11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Straight Connector 19"/>
          <p:cNvCxnSpPr/>
          <p:nvPr/>
        </p:nvCxnSpPr>
        <p:spPr>
          <a:xfrm>
            <a:off x="3124200" y="46482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2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Srednja vrijednost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2200" dirty="0"/>
              <a:t>POGLEDATI:</a:t>
            </a:r>
          </a:p>
          <a:p>
            <a:endParaRPr lang="hr-HR" sz="2200" dirty="0"/>
          </a:p>
          <a:p>
            <a:pPr marL="0" indent="0" algn="ctr">
              <a:buNone/>
            </a:pPr>
            <a:r>
              <a:rPr lang="hr-HR" sz="2200" dirty="0">
                <a:hlinkClick r:id="rId2"/>
              </a:rPr>
              <a:t>https://www.youtube.com/watch?v=hUGUWr-TjR8</a:t>
            </a:r>
            <a:endParaRPr lang="hr-HR" sz="2200" dirty="0"/>
          </a:p>
          <a:p>
            <a:endParaRPr lang="hr-H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167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32416282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altLang="sr-Latn-RS" sz="2707" dirty="0"/>
              <a:t>Mjere centralne tendencije</a:t>
            </a:r>
            <a:endParaRPr lang="en-US" altLang="sr-Latn-RS" sz="2707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168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2400" dirty="0">
                <a:latin typeface="Arial Unicode MS" panose="020B0604020202020204" pitchFamily="34" charset="-128"/>
              </a:rPr>
              <a:t>			</a:t>
            </a: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220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                        </a:t>
            </a:r>
            <a:r>
              <a:rPr lang="hr-HR" altLang="sr-Latn-RS" sz="12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700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700" dirty="0"/>
              <a:t>				 56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300" dirty="0"/>
              <a:t>SKUP S NEPARNIM BROJEM ČLANOVA</a:t>
            </a:r>
            <a:endParaRPr lang="en-US" altLang="sr-Latn-RS" sz="13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714748" y="2590800"/>
          <a:ext cx="4762505" cy="167640"/>
        </p:xfrm>
        <a:graphic>
          <a:graphicData uri="http://schemas.openxmlformats.org/drawingml/2006/table">
            <a:tbl>
              <a:tblPr/>
              <a:tblGrid>
                <a:gridCol w="43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r>
                        <a:rPr lang="hr-HR" sz="11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3695696" y="3657600"/>
          <a:ext cx="4762505" cy="167640"/>
        </p:xfrm>
        <a:graphic>
          <a:graphicData uri="http://schemas.openxmlformats.org/drawingml/2006/table">
            <a:tbl>
              <a:tblPr/>
              <a:tblGrid>
                <a:gridCol w="43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95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r>
                        <a:rPr lang="hr-HR" sz="1100" dirty="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b="0" dirty="0" smtClean="0"/>
                        <a:t>55</a:t>
                      </a:r>
                      <a:endParaRPr lang="hr-HR" sz="1100" b="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b="1"/>
                        <a:t>56</a:t>
                      </a:r>
                      <a:endParaRPr lang="hr-HR" sz="11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6019800" y="2895600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019800" y="4038600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7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Mjere centralne tendencije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169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52651" y="15684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Medijan – dijeli skup na dva jednako velika dijela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hr-HR" altLang="sr-Latn-RS" sz="2400" dirty="0">
                <a:latin typeface="Arial Unicode MS" panose="020B0604020202020204" pitchFamily="34" charset="-128"/>
              </a:rPr>
              <a:t>			</a:t>
            </a:r>
            <a:endParaRPr lang="hr-HR" altLang="sr-Latn-RS" sz="2200" b="1" dirty="0">
              <a:latin typeface="+mj-lt"/>
            </a:endParaRPr>
          </a:p>
          <a:p>
            <a:pPr marL="0" indent="0" eaLnBrk="1" hangingPunct="1">
              <a:buNone/>
            </a:pPr>
            <a:endParaRPr lang="hr-HR" altLang="sr-Latn-RS" sz="2200" dirty="0">
              <a:latin typeface="+mj-lt"/>
            </a:endParaRPr>
          </a:p>
          <a:p>
            <a:pPr marL="0" indent="0" eaLnBrk="1" hangingPunct="1">
              <a:buNone/>
            </a:pPr>
            <a:r>
              <a:rPr lang="hr-HR" altLang="sr-Latn-RS" sz="2200" dirty="0">
                <a:latin typeface="+mj-lt"/>
              </a:rPr>
              <a:t>	                        </a:t>
            </a:r>
            <a:r>
              <a:rPr lang="hr-HR" altLang="sr-Latn-RS" sz="1200" dirty="0"/>
              <a:t>SORTIRANJE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700" dirty="0"/>
              <a:t>			              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700" dirty="0"/>
              <a:t>		</a:t>
            </a:r>
            <a:r>
              <a:rPr lang="hr-HR" altLang="sr-Latn-RS" sz="1700"/>
              <a:t>	</a:t>
            </a:r>
            <a:r>
              <a:rPr lang="hr-HR" altLang="sr-Latn-RS" sz="1700"/>
              <a:t>           55.5</a:t>
            </a: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hr-HR" altLang="sr-Latn-RS" sz="17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hr-HR" altLang="sr-Latn-RS" sz="1300" dirty="0"/>
              <a:t>SKUP S PARNIM BROJEM ČLANOVA</a:t>
            </a:r>
            <a:endParaRPr lang="en-US" altLang="sr-Latn-RS" sz="13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693535" y="2904185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81729" y="4030013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2992187" y="2514600"/>
          <a:ext cx="5752570" cy="167640"/>
        </p:xfrm>
        <a:graphic>
          <a:graphicData uri="http://schemas.openxmlformats.org/drawingml/2006/table">
            <a:tbl>
              <a:tblPr/>
              <a:tblGrid>
                <a:gridCol w="575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2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r>
                        <a:rPr lang="hr-HR" sz="1100" dirty="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490178" y="3726021"/>
          <a:ext cx="5196620" cy="167640"/>
        </p:xfrm>
        <a:graphic>
          <a:graphicData uri="http://schemas.openxmlformats.org/drawingml/2006/table">
            <a:tbl>
              <a:tblPr/>
              <a:tblGrid>
                <a:gridCol w="472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242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r>
                        <a:rPr lang="hr-HR" sz="1100"/>
                        <a:t>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b="1"/>
                        <a:t>55</a:t>
                      </a:r>
                      <a:endParaRPr lang="hr-HR" sz="11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b="1"/>
                        <a:t>56</a:t>
                      </a:r>
                      <a:endParaRPr lang="hr-HR" sz="11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/>
                        <a:t>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100" dirty="0"/>
                        <a:t>92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0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693" dirty="0"/>
              <a:t>Instalacija paketa sa spremišta (eng. repository)</a:t>
            </a:r>
            <a:endParaRPr lang="hr-HR" sz="2693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Spektar </a:t>
            </a:r>
            <a:r>
              <a:rPr lang="hr-HR" dirty="0"/>
              <a:t>aplikacija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</a:t>
            </a:r>
            <a:r>
              <a:rPr lang="hr-HR" dirty="0" smtClean="0"/>
              <a:t>(‘</a:t>
            </a:r>
            <a:r>
              <a:rPr lang="hr-HR" dirty="0" err="1" smtClean="0"/>
              <a:t>sp</a:t>
            </a:r>
            <a:r>
              <a:rPr lang="hr-HR" dirty="0" smtClean="0"/>
              <a:t>’)</a:t>
            </a:r>
            <a:endParaRPr lang="hr-HR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185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Mjere centralne tendencije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170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 err="1"/>
              <a:t>Mod</a:t>
            </a:r>
            <a:r>
              <a:rPr lang="hr-HR" altLang="sr-Latn-RS" sz="2000" dirty="0"/>
              <a:t> – najčešća vrijednost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504266"/>
            <a:ext cx="6019800" cy="340995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5593724" y="4756592"/>
            <a:ext cx="0" cy="437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76045" y="5194475"/>
            <a:ext cx="1081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MOD</a:t>
            </a:r>
            <a:endParaRPr lang="hr-H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9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Neke karakteristike mjera centralne tendencije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171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Srednja vrijednost – veoma osjetljiva na ekstremne vrijednosti (</a:t>
            </a:r>
            <a:r>
              <a:rPr lang="hr-HR" altLang="sr-Latn-RS" sz="2000" dirty="0" err="1"/>
              <a:t>eng</a:t>
            </a:r>
            <a:r>
              <a:rPr lang="hr-HR" altLang="sr-Latn-RS" sz="2000" dirty="0"/>
              <a:t>. „</a:t>
            </a:r>
            <a:r>
              <a:rPr lang="hr-HR" altLang="sr-Latn-RS" sz="2000" dirty="0" err="1"/>
              <a:t>outlier</a:t>
            </a:r>
            <a:r>
              <a:rPr lang="hr-HR" altLang="sr-Latn-RS" sz="2000" dirty="0"/>
              <a:t>”)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1800" dirty="0"/>
              <a:t>PRIMJER: Prosječna plaća u državi.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061648" y="5181600"/>
            <a:ext cx="670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3079845" y="3970826"/>
            <a:ext cx="6359856" cy="1174381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351"/>
          </a:p>
        </p:txBody>
      </p:sp>
      <p:sp>
        <p:nvSpPr>
          <p:cNvPr id="13" name="Isosceles Triangle 12"/>
          <p:cNvSpPr/>
          <p:nvPr/>
        </p:nvSpPr>
        <p:spPr>
          <a:xfrm>
            <a:off x="4800600" y="5257800"/>
            <a:ext cx="228600" cy="381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351"/>
          </a:p>
        </p:txBody>
      </p:sp>
      <p:sp>
        <p:nvSpPr>
          <p:cNvPr id="14" name="TextBox 13"/>
          <p:cNvSpPr txBox="1"/>
          <p:nvPr/>
        </p:nvSpPr>
        <p:spPr>
          <a:xfrm>
            <a:off x="4038601" y="5715001"/>
            <a:ext cx="1554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200" dirty="0"/>
              <a:t>SREDNJA VRIJEDNOST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48800" y="5029200"/>
            <a:ext cx="0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3000" y="4558015"/>
            <a:ext cx="106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00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1300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13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3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Neke karakteristike mjera centralne tendencije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172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Medijan – znatno manje osjetljiv na ekstremne vrijednosti (</a:t>
            </a:r>
            <a:r>
              <a:rPr lang="hr-HR" altLang="sr-Latn-RS" sz="2000" dirty="0" err="1"/>
              <a:t>eng</a:t>
            </a:r>
            <a:r>
              <a:rPr lang="hr-HR" altLang="sr-Latn-RS" sz="2000" dirty="0"/>
              <a:t>. „</a:t>
            </a:r>
            <a:r>
              <a:rPr lang="hr-HR" altLang="sr-Latn-RS" sz="2000" dirty="0" err="1"/>
              <a:t>outlier</a:t>
            </a:r>
            <a:r>
              <a:rPr lang="hr-HR" altLang="sr-Latn-RS" sz="2000" dirty="0"/>
              <a:t>”)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1800" dirty="0"/>
              <a:t>PRIMJER: Prosječna plaća u državi.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061648" y="5181600"/>
            <a:ext cx="670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3079845" y="3970826"/>
            <a:ext cx="6359856" cy="1174381"/>
          </a:xfrm>
          <a:custGeom>
            <a:avLst/>
            <a:gdLst>
              <a:gd name="connsiteX0" fmla="*/ 0 w 6359856"/>
              <a:gd name="connsiteY0" fmla="*/ 1106142 h 1174381"/>
              <a:gd name="connsiteX1" fmla="*/ 81886 w 6359856"/>
              <a:gd name="connsiteY1" fmla="*/ 614823 h 1174381"/>
              <a:gd name="connsiteX2" fmla="*/ 327546 w 6359856"/>
              <a:gd name="connsiteY2" fmla="*/ 178094 h 1174381"/>
              <a:gd name="connsiteX3" fmla="*/ 750627 w 6359856"/>
              <a:gd name="connsiteY3" fmla="*/ 674 h 1174381"/>
              <a:gd name="connsiteX4" fmla="*/ 1201003 w 6359856"/>
              <a:gd name="connsiteY4" fmla="*/ 232685 h 1174381"/>
              <a:gd name="connsiteX5" fmla="*/ 1405719 w 6359856"/>
              <a:gd name="connsiteY5" fmla="*/ 451050 h 1174381"/>
              <a:gd name="connsiteX6" fmla="*/ 1705970 w 6359856"/>
              <a:gd name="connsiteY6" fmla="*/ 792244 h 1174381"/>
              <a:gd name="connsiteX7" fmla="*/ 2115403 w 6359856"/>
              <a:gd name="connsiteY7" fmla="*/ 983312 h 1174381"/>
              <a:gd name="connsiteX8" fmla="*/ 2620370 w 6359856"/>
              <a:gd name="connsiteY8" fmla="*/ 1051551 h 1174381"/>
              <a:gd name="connsiteX9" fmla="*/ 3261815 w 6359856"/>
              <a:gd name="connsiteY9" fmla="*/ 1078847 h 1174381"/>
              <a:gd name="connsiteX10" fmla="*/ 4271749 w 6359856"/>
              <a:gd name="connsiteY10" fmla="*/ 1119790 h 1174381"/>
              <a:gd name="connsiteX11" fmla="*/ 5131558 w 6359856"/>
              <a:gd name="connsiteY11" fmla="*/ 1160733 h 1174381"/>
              <a:gd name="connsiteX12" fmla="*/ 6359856 w 6359856"/>
              <a:gd name="connsiteY12" fmla="*/ 1174381 h 117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59856" h="1174381">
                <a:moveTo>
                  <a:pt x="0" y="1106142"/>
                </a:moveTo>
                <a:cubicBezTo>
                  <a:pt x="13647" y="937820"/>
                  <a:pt x="27295" y="769498"/>
                  <a:pt x="81886" y="614823"/>
                </a:cubicBezTo>
                <a:cubicBezTo>
                  <a:pt x="136477" y="460148"/>
                  <a:pt x="216089" y="280452"/>
                  <a:pt x="327546" y="178094"/>
                </a:cubicBezTo>
                <a:cubicBezTo>
                  <a:pt x="439003" y="75736"/>
                  <a:pt x="605051" y="-8424"/>
                  <a:pt x="750627" y="674"/>
                </a:cubicBezTo>
                <a:cubicBezTo>
                  <a:pt x="896203" y="9772"/>
                  <a:pt x="1091821" y="157622"/>
                  <a:pt x="1201003" y="232685"/>
                </a:cubicBezTo>
                <a:cubicBezTo>
                  <a:pt x="1310185" y="307748"/>
                  <a:pt x="1321558" y="357790"/>
                  <a:pt x="1405719" y="451050"/>
                </a:cubicBezTo>
                <a:cubicBezTo>
                  <a:pt x="1489880" y="544310"/>
                  <a:pt x="1587689" y="703534"/>
                  <a:pt x="1705970" y="792244"/>
                </a:cubicBezTo>
                <a:cubicBezTo>
                  <a:pt x="1824251" y="880954"/>
                  <a:pt x="1963003" y="940094"/>
                  <a:pt x="2115403" y="983312"/>
                </a:cubicBezTo>
                <a:cubicBezTo>
                  <a:pt x="2267803" y="1026530"/>
                  <a:pt x="2429301" y="1035628"/>
                  <a:pt x="2620370" y="1051551"/>
                </a:cubicBezTo>
                <a:cubicBezTo>
                  <a:pt x="2811439" y="1067474"/>
                  <a:pt x="3261815" y="1078847"/>
                  <a:pt x="3261815" y="1078847"/>
                </a:cubicBezTo>
                <a:lnTo>
                  <a:pt x="4271749" y="1119790"/>
                </a:lnTo>
                <a:cubicBezTo>
                  <a:pt x="4583373" y="1133438"/>
                  <a:pt x="4783540" y="1151635"/>
                  <a:pt x="5131558" y="1160733"/>
                </a:cubicBezTo>
                <a:cubicBezTo>
                  <a:pt x="5479576" y="1169831"/>
                  <a:pt x="5919716" y="1172106"/>
                  <a:pt x="6359856" y="117438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351"/>
          </a:p>
        </p:txBody>
      </p:sp>
      <p:sp>
        <p:nvSpPr>
          <p:cNvPr id="13" name="Isosceles Triangle 12"/>
          <p:cNvSpPr/>
          <p:nvPr/>
        </p:nvSpPr>
        <p:spPr>
          <a:xfrm>
            <a:off x="4114800" y="5257800"/>
            <a:ext cx="228600" cy="381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sz="1351"/>
          </a:p>
        </p:txBody>
      </p:sp>
      <p:sp>
        <p:nvSpPr>
          <p:cNvPr id="14" name="TextBox 13"/>
          <p:cNvSpPr txBox="1"/>
          <p:nvPr/>
        </p:nvSpPr>
        <p:spPr>
          <a:xfrm>
            <a:off x="3864870" y="5715001"/>
            <a:ext cx="760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200" dirty="0"/>
              <a:t>MEDIJAN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48800" y="5029200"/>
            <a:ext cx="0" cy="228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3000" y="4558015"/>
            <a:ext cx="106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00" dirty="0">
                <a:solidFill>
                  <a:schemeClr val="accent6">
                    <a:lumMod val="75000"/>
                  </a:schemeClr>
                </a:solidFill>
              </a:rPr>
              <a:t>Emil </a:t>
            </a:r>
            <a:r>
              <a:rPr lang="hr-HR" sz="1300" dirty="0" err="1">
                <a:solidFill>
                  <a:schemeClr val="accent6">
                    <a:lumMod val="75000"/>
                  </a:schemeClr>
                </a:solidFill>
              </a:rPr>
              <a:t>Tedeschi</a:t>
            </a:r>
            <a:endParaRPr lang="hr-HR" sz="13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5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Neke karakteristike mjera centralne tendencije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173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Medijan – znatno manje osjetljiv na ekstremne vrijednosti (</a:t>
            </a:r>
            <a:r>
              <a:rPr lang="hr-HR" altLang="sr-Latn-RS" sz="2000" dirty="0" err="1"/>
              <a:t>eng</a:t>
            </a:r>
            <a:r>
              <a:rPr lang="hr-HR" altLang="sr-Latn-RS" sz="2000" dirty="0"/>
              <a:t>. „</a:t>
            </a:r>
            <a:r>
              <a:rPr lang="hr-HR" altLang="sr-Latn-RS" sz="2000" dirty="0" err="1"/>
              <a:t>outlier</a:t>
            </a:r>
            <a:r>
              <a:rPr lang="hr-HR" altLang="sr-Latn-RS" sz="2000" dirty="0"/>
              <a:t>”)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1800" dirty="0"/>
              <a:t>PRIMJER: Prosječna plaća u državi.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439701" y="5145205"/>
            <a:ext cx="0" cy="1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286000" y="3744118"/>
            <a:ext cx="8077200" cy="71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r-HR" sz="1351" dirty="0">
                <a:hlinkClick r:id="rId2"/>
              </a:rPr>
              <a:t>http://www.index.hr/vijesti/clanak/lalovcu-neugodno-zbog-pada-bdpa-otkrio-da-najveca-placa-u-hrvatskoj-iznosi-377-tisuca-kuna-bruto/787582.aspx</a:t>
            </a:r>
            <a:endParaRPr lang="hr-HR" sz="1351" dirty="0"/>
          </a:p>
          <a:p>
            <a:endParaRPr lang="hr-HR" sz="1351" dirty="0"/>
          </a:p>
        </p:txBody>
      </p:sp>
    </p:spTree>
    <p:extLst>
      <p:ext uri="{BB962C8B-B14F-4D97-AF65-F5344CB8AC3E}">
        <p14:creationId xmlns:p14="http://schemas.microsoft.com/office/powerpoint/2010/main" val="25838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Simetričnost distribucija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r>
              <a:rPr lang="hr-HR" altLang="sr-Latn-RS" sz="2000" dirty="0">
                <a:solidFill>
                  <a:schemeClr val="accent6">
                    <a:lumMod val="75000"/>
                  </a:schemeClr>
                </a:solidFill>
              </a:rPr>
              <a:t>SIMETRIČNA		NESIMETRIČNA</a:t>
            </a:r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174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2667000" y="3962402"/>
            <a:ext cx="1981200" cy="1233487"/>
          </a:xfrm>
          <a:custGeom>
            <a:avLst/>
            <a:gdLst>
              <a:gd name="T0" fmla="*/ 0 w 1248"/>
              <a:gd name="T1" fmla="*/ 777 h 777"/>
              <a:gd name="T2" fmla="*/ 308 w 1248"/>
              <a:gd name="T3" fmla="*/ 474 h 777"/>
              <a:gd name="T4" fmla="*/ 608 w 1248"/>
              <a:gd name="T5" fmla="*/ 8 h 777"/>
              <a:gd name="T6" fmla="*/ 954 w 1248"/>
              <a:gd name="T7" fmla="*/ 521 h 777"/>
              <a:gd name="T8" fmla="*/ 1248 w 1248"/>
              <a:gd name="T9" fmla="*/ 777 h 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8" h="777">
                <a:moveTo>
                  <a:pt x="0" y="777"/>
                </a:moveTo>
                <a:cubicBezTo>
                  <a:pt x="51" y="727"/>
                  <a:pt x="207" y="602"/>
                  <a:pt x="308" y="474"/>
                </a:cubicBezTo>
                <a:cubicBezTo>
                  <a:pt x="409" y="346"/>
                  <a:pt x="500" y="0"/>
                  <a:pt x="608" y="8"/>
                </a:cubicBezTo>
                <a:cubicBezTo>
                  <a:pt x="716" y="16"/>
                  <a:pt x="847" y="393"/>
                  <a:pt x="954" y="521"/>
                </a:cubicBezTo>
                <a:cubicBezTo>
                  <a:pt x="1061" y="649"/>
                  <a:pt x="1199" y="734"/>
                  <a:pt x="1248" y="777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5486400" y="3825876"/>
            <a:ext cx="4191000" cy="1431925"/>
          </a:xfrm>
          <a:custGeom>
            <a:avLst/>
            <a:gdLst>
              <a:gd name="T0" fmla="*/ 0 w 2640"/>
              <a:gd name="T1" fmla="*/ 902 h 902"/>
              <a:gd name="T2" fmla="*/ 359 w 2640"/>
              <a:gd name="T3" fmla="*/ 40 h 902"/>
              <a:gd name="T4" fmla="*/ 912 w 2640"/>
              <a:gd name="T5" fmla="*/ 662 h 902"/>
              <a:gd name="T6" fmla="*/ 2640 w 2640"/>
              <a:gd name="T7" fmla="*/ 902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40" h="902">
                <a:moveTo>
                  <a:pt x="0" y="902"/>
                </a:moveTo>
                <a:cubicBezTo>
                  <a:pt x="60" y="758"/>
                  <a:pt x="207" y="80"/>
                  <a:pt x="359" y="40"/>
                </a:cubicBezTo>
                <a:cubicBezTo>
                  <a:pt x="511" y="0"/>
                  <a:pt x="532" y="518"/>
                  <a:pt x="912" y="662"/>
                </a:cubicBezTo>
                <a:cubicBezTo>
                  <a:pt x="1292" y="806"/>
                  <a:pt x="2352" y="862"/>
                  <a:pt x="2640" y="902"/>
                </a:cubicBezTo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5486400" y="5334000"/>
            <a:ext cx="419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3657600" y="528560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3810000" y="5433537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SREDNJA VRIJEDNOST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 flipV="1">
            <a:off x="7162800" y="5334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 flipV="1">
            <a:off x="6324600" y="5334000"/>
            <a:ext cx="0" cy="6096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2667000" y="5285601"/>
            <a:ext cx="19812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V="1">
            <a:off x="3657600" y="6096000"/>
            <a:ext cx="0" cy="5334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810000" y="6047602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MEDIJAN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6324600" y="5742802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MEDIJAN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391400" y="5562601"/>
            <a:ext cx="121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SREDNJA VRIJEDNOST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V="1">
            <a:off x="3657600" y="5666601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3810000" y="5819002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MOD</a:t>
            </a:r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 flipV="1">
            <a:off x="6096000" y="53340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5562600" y="5715001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r-HR" altLang="sr-Latn-RS" sz="1200" dirty="0"/>
              <a:t>MOD</a:t>
            </a:r>
          </a:p>
        </p:txBody>
      </p:sp>
    </p:spTree>
    <p:extLst>
      <p:ext uri="{BB962C8B-B14F-4D97-AF65-F5344CB8AC3E}">
        <p14:creationId xmlns:p14="http://schemas.microsoft.com/office/powerpoint/2010/main" val="358182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/>
              <a:t>Mjere raspršenja - varijanca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 err="1"/>
              <a:t>Vari</a:t>
            </a:r>
            <a:r>
              <a:rPr lang="hr-HR" altLang="ko-KR" sz="2200" dirty="0" err="1"/>
              <a:t>janca</a:t>
            </a:r>
            <a:r>
              <a:rPr lang="en-US" altLang="ko-KR" sz="2200" dirty="0"/>
              <a:t>(    )</a:t>
            </a:r>
          </a:p>
          <a:p>
            <a:pPr lvl="1" eaLnBrk="1" hangingPunct="1"/>
            <a:r>
              <a:rPr lang="hr-HR" altLang="ko-KR" sz="2200" dirty="0"/>
              <a:t>Mjera raspršenja podataka oko srednje vrijednosti – veća varijanca veće raspršenje podataka.</a:t>
            </a:r>
            <a:endParaRPr lang="en-US" altLang="ko-KR" sz="2200" dirty="0"/>
          </a:p>
          <a:p>
            <a:endParaRPr lang="hr-H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175</a:t>
            </a:fld>
            <a:endParaRPr lang="en-US" altLang="sr-Latn-RS"/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343402" y="3392040"/>
            <a:ext cx="4535487" cy="2663825"/>
            <a:chOff x="2563" y="2432"/>
            <a:chExt cx="2857" cy="1678"/>
          </a:xfrm>
        </p:grpSpPr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V="1">
              <a:off x="2729" y="3950"/>
              <a:ext cx="2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351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V="1">
              <a:off x="2729" y="2627"/>
              <a:ext cx="0" cy="13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r-HR" sz="1351"/>
            </a:p>
          </p:txBody>
        </p: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3268" y="2821"/>
              <a:ext cx="1489" cy="1075"/>
              <a:chOff x="3424" y="1653"/>
              <a:chExt cx="1905" cy="1414"/>
            </a:xfrm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424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 flipH="1">
                <a:off x="4376" y="1653"/>
                <a:ext cx="953" cy="1414"/>
              </a:xfrm>
              <a:custGeom>
                <a:avLst/>
                <a:gdLst>
                  <a:gd name="T0" fmla="*/ 0 w 953"/>
                  <a:gd name="T1" fmla="*/ 1414 h 1414"/>
                  <a:gd name="T2" fmla="*/ 409 w 953"/>
                  <a:gd name="T3" fmla="*/ 1142 h 1414"/>
                  <a:gd name="T4" fmla="*/ 771 w 953"/>
                  <a:gd name="T5" fmla="*/ 189 h 1414"/>
                  <a:gd name="T6" fmla="*/ 953 w 953"/>
                  <a:gd name="T7" fmla="*/ 8 h 14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53"/>
                  <a:gd name="T13" fmla="*/ 0 h 1414"/>
                  <a:gd name="T14" fmla="*/ 953 w 953"/>
                  <a:gd name="T15" fmla="*/ 1414 h 14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53" h="1414">
                    <a:moveTo>
                      <a:pt x="0" y="1414"/>
                    </a:moveTo>
                    <a:cubicBezTo>
                      <a:pt x="140" y="1380"/>
                      <a:pt x="280" y="1346"/>
                      <a:pt x="409" y="1142"/>
                    </a:cubicBezTo>
                    <a:cubicBezTo>
                      <a:pt x="538" y="938"/>
                      <a:pt x="680" y="378"/>
                      <a:pt x="771" y="189"/>
                    </a:cubicBezTo>
                    <a:cubicBezTo>
                      <a:pt x="862" y="0"/>
                      <a:pt x="907" y="4"/>
                      <a:pt x="953" y="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algn="ctr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rgbClr val="FF3300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aphicFrame>
          <p:nvGraphicFramePr>
            <p:cNvPr id="9" name="Object 1"/>
            <p:cNvGraphicFramePr>
              <a:graphicFrameLocks noChangeAspect="1"/>
            </p:cNvGraphicFramePr>
            <p:nvPr/>
          </p:nvGraphicFramePr>
          <p:xfrm>
            <a:off x="2563" y="2432"/>
            <a:ext cx="331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Equation" r:id="rId3" imgW="342720" imgH="203040" progId="Equation.DSMT4">
                    <p:embed/>
                  </p:oleObj>
                </mc:Choice>
                <mc:Fallback>
                  <p:oleObj name="Equation" r:id="rId3" imgW="342720" imgH="203040" progId="Equation.DSMT4">
                    <p:embed/>
                    <p:pic>
                      <p:nvPicPr>
                        <p:cNvPr id="9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3" y="2432"/>
                          <a:ext cx="331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5255" y="3974"/>
            <a:ext cx="165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Equation" r:id="rId5" imgW="126720" imgH="139680" progId="Equation.DSMT4">
                    <p:embed/>
                  </p:oleObj>
                </mc:Choice>
                <mc:Fallback>
                  <p:oleObj name="Equation" r:id="rId5" imgW="126720" imgH="139680" progId="Equation.DSMT4">
                    <p:embed/>
                    <p:pic>
                      <p:nvPicPr>
                        <p:cNvPr id="1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5" y="3974"/>
                          <a:ext cx="165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28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 flipH="1">
              <a:off x="4012" y="3171"/>
              <a:ext cx="1202" cy="740"/>
            </a:xfrm>
            <a:custGeom>
              <a:avLst/>
              <a:gdLst>
                <a:gd name="T0" fmla="*/ 0 w 953"/>
                <a:gd name="T1" fmla="*/ 1414 h 1414"/>
                <a:gd name="T2" fmla="*/ 409 w 953"/>
                <a:gd name="T3" fmla="*/ 1142 h 1414"/>
                <a:gd name="T4" fmla="*/ 771 w 953"/>
                <a:gd name="T5" fmla="*/ 189 h 1414"/>
                <a:gd name="T6" fmla="*/ 953 w 953"/>
                <a:gd name="T7" fmla="*/ 8 h 14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3"/>
                <a:gd name="T13" fmla="*/ 0 h 1414"/>
                <a:gd name="T14" fmla="*/ 953 w 953"/>
                <a:gd name="T15" fmla="*/ 1414 h 14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3" h="1414">
                  <a:moveTo>
                    <a:pt x="0" y="1414"/>
                  </a:moveTo>
                  <a:cubicBezTo>
                    <a:pt x="140" y="1380"/>
                    <a:pt x="280" y="1346"/>
                    <a:pt x="409" y="1142"/>
                  </a:cubicBezTo>
                  <a:cubicBezTo>
                    <a:pt x="538" y="938"/>
                    <a:pt x="680" y="378"/>
                    <a:pt x="771" y="189"/>
                  </a:cubicBezTo>
                  <a:cubicBezTo>
                    <a:pt x="862" y="0"/>
                    <a:pt x="907" y="4"/>
                    <a:pt x="953" y="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algn="ctr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rgbClr val="FF3300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3491248" y="1825626"/>
          <a:ext cx="457200" cy="376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7" imgW="203040" imgH="203040" progId="Equation.DSMT4">
                  <p:embed/>
                </p:oleObj>
              </mc:Choice>
              <mc:Fallback>
                <p:oleObj name="Equation" r:id="rId7" imgW="203040" imgH="203040" progId="Equation.DSMT4">
                  <p:embed/>
                  <p:pic>
                    <p:nvPicPr>
                      <p:cNvPr id="1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248" y="1825626"/>
                        <a:ext cx="457200" cy="376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352631" y="5014077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VEĆA VARIJANCA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38231" y="3534547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dirty="0"/>
              <a:t>MANJA VARIJANCA</a:t>
            </a:r>
          </a:p>
        </p:txBody>
      </p: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>
            <a:off x="7597775" y="5167965"/>
            <a:ext cx="754856" cy="16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4" idx="2"/>
          </p:cNvCxnSpPr>
          <p:nvPr/>
        </p:nvCxnSpPr>
        <p:spPr>
          <a:xfrm flipH="1">
            <a:off x="6869692" y="3760563"/>
            <a:ext cx="728083" cy="477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09800" y="3392039"/>
            <a:ext cx="204686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1200" dirty="0"/>
              <a:t>DVIJE DISTRIBUCIJE S JEDNAKIM SREDINAMA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202" y="2485016"/>
            <a:ext cx="1666479" cy="9582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260842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Varijanca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176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lvl="1" indent="-342891" eaLnBrk="1" hangingPunct="1">
              <a:lnSpc>
                <a:spcPct val="90000"/>
              </a:lnSpc>
              <a:buChar char="•"/>
            </a:pPr>
            <a:r>
              <a:rPr lang="hr-HR" altLang="sr-Latn-RS" sz="2200" b="1" dirty="0">
                <a:latin typeface="+mj-lt"/>
              </a:rPr>
              <a:t>Varijanca</a:t>
            </a:r>
            <a:r>
              <a:rPr lang="hr-HR" altLang="sr-Latn-RS" sz="2200" dirty="0">
                <a:latin typeface="+mj-lt"/>
              </a:rPr>
              <a:t> – suma svih kvadriranih odstupanja (SS) od prosječne vrijednosti. Zašto kvadriramo?</a:t>
            </a:r>
          </a:p>
          <a:p>
            <a:pPr marL="342891" lvl="1" indent="-342891" eaLnBrk="1" hangingPunct="1">
              <a:lnSpc>
                <a:spcPct val="90000"/>
              </a:lnSpc>
              <a:buChar char="•"/>
            </a:pPr>
            <a:endParaRPr lang="hr-HR" altLang="sr-Latn-RS" sz="2200" b="1" dirty="0">
              <a:latin typeface="+mj-lt"/>
            </a:endParaRPr>
          </a:p>
          <a:p>
            <a:pPr marL="342891" lvl="1" indent="-342891" eaLnBrk="1" hangingPunct="1">
              <a:lnSpc>
                <a:spcPct val="90000"/>
              </a:lnSpc>
              <a:buChar char="•"/>
            </a:pPr>
            <a:r>
              <a:rPr lang="hr-HR" altLang="sr-Latn-RS" sz="2200" b="1" dirty="0">
                <a:latin typeface="+mj-lt"/>
              </a:rPr>
              <a:t>Devijacija</a:t>
            </a:r>
            <a:r>
              <a:rPr lang="hr-HR" altLang="sr-Latn-RS" sz="2200" dirty="0">
                <a:latin typeface="+mj-lt"/>
              </a:rPr>
              <a:t> (Y-Y) sumarno daje 0: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				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sz="2000" dirty="0"/>
              <a:t>		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67201" y="2667000"/>
            <a:ext cx="1760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24202" y="3352802"/>
          <a:ext cx="6095999" cy="336081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5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0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3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665"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RAZRED_1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RAZRED_2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MEAN_1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MEAN_2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DEV_1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DEV_2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-8,54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17,46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-14,23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-12,54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-30,23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140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29,46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-17,54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51,77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-4,54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-23,23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-13,54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-5,23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Varijabilnost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177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lvl="1" indent="-342891" eaLnBrk="1" hangingPunct="1">
              <a:lnSpc>
                <a:spcPct val="90000"/>
              </a:lnSpc>
              <a:buChar char="•"/>
            </a:pPr>
            <a:r>
              <a:rPr lang="hr-HR" altLang="sr-Latn-RS" sz="2200" dirty="0">
                <a:latin typeface="+mj-lt"/>
              </a:rPr>
              <a:t>Prvo - suma </a:t>
            </a:r>
            <a:r>
              <a:rPr lang="hr-HR" altLang="sr-Latn-RS" sz="2200" b="1" dirty="0">
                <a:latin typeface="+mj-lt"/>
              </a:rPr>
              <a:t>kvadriranih odstupanja </a:t>
            </a:r>
            <a:r>
              <a:rPr lang="hr-HR" altLang="sr-Latn-RS" sz="2200" dirty="0">
                <a:latin typeface="+mj-lt"/>
              </a:rPr>
              <a:t>(</a:t>
            </a:r>
            <a:r>
              <a:rPr lang="hr-HR" altLang="sr-Latn-RS" sz="2200" dirty="0" err="1">
                <a:latin typeface="+mj-lt"/>
              </a:rPr>
              <a:t>eng</a:t>
            </a:r>
            <a:r>
              <a:rPr lang="hr-HR" altLang="sr-Latn-RS" sz="2200" dirty="0">
                <a:latin typeface="+mj-lt"/>
              </a:rPr>
              <a:t>. „</a:t>
            </a:r>
            <a:r>
              <a:rPr lang="hr-HR" altLang="sr-Latn-RS" sz="2200" dirty="0" err="1">
                <a:latin typeface="+mj-lt"/>
              </a:rPr>
              <a:t>sum</a:t>
            </a:r>
            <a:r>
              <a:rPr lang="hr-HR" altLang="sr-Latn-RS" sz="2200" dirty="0">
                <a:latin typeface="+mj-lt"/>
              </a:rPr>
              <a:t> </a:t>
            </a:r>
            <a:r>
              <a:rPr lang="hr-HR" altLang="sr-Latn-RS" sz="2200" dirty="0" err="1">
                <a:latin typeface="+mj-lt"/>
              </a:rPr>
              <a:t>of</a:t>
            </a:r>
            <a:r>
              <a:rPr lang="hr-HR" altLang="sr-Latn-RS" sz="2200" dirty="0">
                <a:latin typeface="+mj-lt"/>
              </a:rPr>
              <a:t> </a:t>
            </a:r>
            <a:r>
              <a:rPr lang="hr-HR" altLang="sr-Latn-RS" sz="2200" dirty="0" err="1">
                <a:latin typeface="+mj-lt"/>
              </a:rPr>
              <a:t>squares</a:t>
            </a:r>
            <a:r>
              <a:rPr lang="hr-HR" altLang="sr-Latn-RS" sz="2200" dirty="0">
                <a:latin typeface="+mj-lt"/>
              </a:rPr>
              <a:t>” SS)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				</a:t>
            </a:r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sz="2000" dirty="0"/>
              <a:t>		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sp>
        <p:nvSpPr>
          <p:cNvPr id="2" name="Rectangle 1"/>
          <p:cNvSpPr/>
          <p:nvPr/>
        </p:nvSpPr>
        <p:spPr>
          <a:xfrm>
            <a:off x="4788085" y="2373868"/>
            <a:ext cx="1396536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sr-Latn-RS" sz="1351" dirty="0"/>
              <a:t>(SS) = </a:t>
            </a:r>
            <a:r>
              <a:rPr lang="el-GR" altLang="sr-Latn-RS" sz="13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13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</a:t>
            </a:r>
            <a:r>
              <a:rPr lang="en-US" altLang="sr-Latn-RS" sz="135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sr-Latn-RS" sz="135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Y)</a:t>
            </a:r>
            <a:r>
              <a:rPr lang="en-US" altLang="sr-Latn-RS" sz="135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hr-HR" sz="135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62200" y="3124196"/>
          <a:ext cx="7315200" cy="377048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9717"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RAZRED_1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RAZRED_2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MEAN_1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MEAN_2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DEV_1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DEV_2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SS_1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SS_2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-8,54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72,91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281,21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17,46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304,91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431,36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-14,23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418,67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202,51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-12,54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-30,23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157,21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913,90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140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29,46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867,98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296,90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-17,54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307,60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95,44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0,29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036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51,77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19,91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2680,05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2,37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52,28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463,91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0,59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-4,54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20,60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-23,23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71,60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539,67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-13,54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-5,23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183,29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27,36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4036"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2891,23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5524,31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6324600" y="2438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5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4000" dirty="0"/>
              <a:t>Varijanca – prosječna suma kvadrata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178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150000"/>
              </a:lnSpc>
              <a:buNone/>
            </a:pPr>
            <a:r>
              <a:rPr lang="hr-HR" sz="2000" dirty="0"/>
              <a:t>		 	</a:t>
            </a:r>
            <a:r>
              <a:rPr lang="en-US" sz="2000" dirty="0"/>
              <a:t>Ϭ</a:t>
            </a:r>
            <a:r>
              <a:rPr lang="hr-HR" altLang="sr-Latn-R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2000" dirty="0"/>
              <a:t>(Y</a:t>
            </a:r>
            <a:r>
              <a:rPr lang="en-US" altLang="sr-Latn-RS" sz="2000" i="1" baseline="-25000" dirty="0"/>
              <a:t>i</a:t>
            </a:r>
            <a:r>
              <a:rPr lang="en-US" altLang="sr-Latn-RS" sz="2000" dirty="0"/>
              <a:t> – Y)</a:t>
            </a:r>
            <a:r>
              <a:rPr lang="en-US" altLang="sr-Latn-RS" sz="2000" baseline="30000" dirty="0"/>
              <a:t>2</a:t>
            </a:r>
            <a:r>
              <a:rPr lang="en-US" altLang="sr-Latn-RS" sz="2000" dirty="0"/>
              <a:t> / n </a:t>
            </a:r>
            <a:r>
              <a:rPr lang="hr-HR" altLang="sr-Latn-RS" sz="1500" dirty="0"/>
              <a:t>POPULACIJA</a:t>
            </a:r>
            <a:r>
              <a:rPr lang="hr-HR" sz="2000" dirty="0"/>
              <a:t>			</a:t>
            </a:r>
            <a:r>
              <a:rPr lang="hr-HR" altLang="sr-Latn-RS" sz="2000" dirty="0"/>
              <a:t>		s</a:t>
            </a:r>
            <a:r>
              <a:rPr lang="hr-HR" altLang="sr-Latn-R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hr-HR" alt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alt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sr-Latn-RS" sz="2000" dirty="0"/>
              <a:t>(Y</a:t>
            </a:r>
            <a:r>
              <a:rPr lang="en-US" altLang="sr-Latn-RS" sz="2000" i="1" baseline="-25000" dirty="0"/>
              <a:t>i</a:t>
            </a:r>
            <a:r>
              <a:rPr lang="en-US" altLang="sr-Latn-RS" sz="2000" dirty="0"/>
              <a:t> – Y)</a:t>
            </a:r>
            <a:r>
              <a:rPr lang="en-US" altLang="sr-Latn-RS" sz="2000" baseline="30000" dirty="0"/>
              <a:t>2</a:t>
            </a:r>
            <a:r>
              <a:rPr lang="en-US" altLang="sr-Latn-RS" sz="2000" dirty="0"/>
              <a:t> / n – 1</a:t>
            </a:r>
            <a:r>
              <a:rPr lang="hr-HR" altLang="sr-Latn-RS" sz="2000" dirty="0"/>
              <a:t> </a:t>
            </a:r>
            <a:r>
              <a:rPr lang="hr-HR" altLang="sr-Latn-RS" sz="1500" dirty="0"/>
              <a:t>UZORAK</a:t>
            </a:r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			</a:t>
            </a:r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sz="2000" dirty="0"/>
              <a:t>		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362200" y="3124196"/>
          <a:ext cx="7315200" cy="3770489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9717"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RAZRED_1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RAZRED_2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MEAN_1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MEAN_2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DEV_1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DEV_2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>
                          <a:effectLst/>
                        </a:rPr>
                        <a:t>SS_1</a:t>
                      </a:r>
                      <a:endParaRPr lang="hr-HR" sz="13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300" b="1" u="none" strike="noStrike" dirty="0">
                          <a:effectLst/>
                        </a:rPr>
                        <a:t>SS_2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-8,54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72,91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281,21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17,46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304,91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431,36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131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110,23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-14,23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418,67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202,51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-12,54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-30,23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157,21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913,90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140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29,46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867,98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296,90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120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-17,54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307,60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95,44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0,29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036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162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4,46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51,77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19,91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2680,05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-7,23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2,37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52,28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-21,54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0,77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463,91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0,59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-4,54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20,60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1,51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8,46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-23,23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71,60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539,67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97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105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110,23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-13,54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-5,23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>
                          <a:effectLst/>
                        </a:rPr>
                        <a:t>183,29</a:t>
                      </a:r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u="none" strike="noStrike" dirty="0">
                          <a:effectLst/>
                        </a:rPr>
                        <a:t>27,36</a:t>
                      </a:r>
                      <a:endParaRPr lang="hr-HR" sz="13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4036"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hr-HR" sz="13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0,00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2891,23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300" b="1" u="none" strike="noStrike" dirty="0">
                          <a:effectLst/>
                        </a:rPr>
                        <a:t>5524,31</a:t>
                      </a:r>
                      <a:endParaRPr lang="hr-HR" sz="13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19800" y="22098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19800" y="175260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5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hr-HR" altLang="sr-Latn-RS" sz="4000" dirty="0"/>
              <a:t>Varijanca – standardna devijacija</a:t>
            </a:r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179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72243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lvl="1" indent="0">
              <a:lnSpc>
                <a:spcPct val="150000"/>
              </a:lnSpc>
              <a:buNone/>
            </a:pPr>
            <a:r>
              <a:rPr lang="hr-HR" altLang="sr-Latn-RS" sz="2000" dirty="0"/>
              <a:t>Varijanca teška za interpretaciju.</a:t>
            </a:r>
          </a:p>
          <a:p>
            <a:pPr marL="457189" lvl="1" indent="0">
              <a:lnSpc>
                <a:spcPct val="150000"/>
              </a:lnSpc>
              <a:buNone/>
            </a:pPr>
            <a:r>
              <a:rPr lang="hr-HR" altLang="sr-Latn-RS" sz="2000" dirty="0"/>
              <a:t>Standardna devijacija – drugi korijen od varijance = prosječno odstupanje mjerenja od prosjeka.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sr-Latn-RS" sz="2400" dirty="0"/>
          </a:p>
          <a:p>
            <a:pPr marL="457189" lvl="1" indent="0">
              <a:lnSpc>
                <a:spcPct val="150000"/>
              </a:lnSpc>
              <a:buNone/>
            </a:pPr>
            <a:endParaRPr lang="en-US" altLang="sr-Latn-RS" sz="2000" dirty="0"/>
          </a:p>
          <a:p>
            <a:pPr marL="457189" lvl="1" indent="0">
              <a:lnSpc>
                <a:spcPct val="150000"/>
              </a:lnSpc>
              <a:buNone/>
            </a:pPr>
            <a:endParaRPr lang="hr-HR" altLang="sr-Latn-RS" sz="15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			</a:t>
            </a:r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sz="2000" dirty="0"/>
              <a:t>				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048000" y="3505200"/>
            <a:ext cx="1905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51" dirty="0"/>
              <a:t>UZORAK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0" y="4791075"/>
            <a:ext cx="19050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51" dirty="0"/>
              <a:t>POPULACIJA</a:t>
            </a:r>
          </a:p>
        </p:txBody>
      </p:sp>
      <p:pic>
        <p:nvPicPr>
          <p:cNvPr id="214024" name="Picture 8" descr="http://www.mathsisfun.com/data/images/standard-deviation-formul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7" y="5324474"/>
            <a:ext cx="1800225" cy="6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26" name="Picture 10" descr="http://www.mathsisfun.com/data/images/standard-deviation-samp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62401"/>
            <a:ext cx="2057400" cy="6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30" name="Picture 14" descr="http://www.dplot.com/probscale/normal-distributions-graph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"/>
          <a:stretch/>
        </p:blipFill>
        <p:spPr bwMode="auto">
          <a:xfrm>
            <a:off x="6553201" y="3428060"/>
            <a:ext cx="3009900" cy="297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8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2693" dirty="0"/>
              <a:t>Instalacija paketa sa spremišta (eng. repository)</a:t>
            </a:r>
            <a:r>
              <a:rPr lang="hr-HR" sz="2693" dirty="0"/>
              <a:t> - </a:t>
            </a:r>
            <a:r>
              <a:rPr lang="hr-HR" sz="2693" dirty="0" err="1"/>
              <a:t>view</a:t>
            </a:r>
            <a:endParaRPr lang="hr-HR" sz="2693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Instaliranje svih paketa iz željenog spektar aplikacija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i="1" dirty="0" err="1"/>
              <a:t>Task</a:t>
            </a:r>
            <a:r>
              <a:rPr lang="hr-HR" i="1" dirty="0"/>
              <a:t> </a:t>
            </a:r>
            <a:r>
              <a:rPr lang="hr-HR" i="1" dirty="0" err="1"/>
              <a:t>View</a:t>
            </a:r>
            <a:r>
              <a:rPr lang="hr-HR" dirty="0" smtClean="0"/>
              <a:t>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://cran.r-project.org/web/views</a:t>
            </a:r>
            <a:r>
              <a:rPr lang="hr-HR" dirty="0" smtClean="0">
                <a:hlinkClick r:id="rId2"/>
              </a:rPr>
              <a:t>/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 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(‘</a:t>
            </a:r>
            <a:r>
              <a:rPr lang="hr-HR" dirty="0" err="1" smtClean="0"/>
              <a:t>ctv</a:t>
            </a:r>
            <a:r>
              <a:rPr lang="hr-HR" dirty="0" smtClean="0"/>
              <a:t>’)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 </a:t>
            </a:r>
            <a:endParaRPr lang="hr-HR" dirty="0" smtClean="0"/>
          </a:p>
          <a:p>
            <a:pPr marL="0" indent="0">
              <a:buNone/>
            </a:pPr>
            <a:r>
              <a:rPr lang="hr-HR" b="1" dirty="0"/>
              <a:t>	</a:t>
            </a:r>
            <a:r>
              <a:rPr lang="hr-HR" b="1" dirty="0" smtClean="0"/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update.views</a:t>
            </a:r>
            <a:r>
              <a:rPr lang="hr-HR" dirty="0"/>
              <a:t>("</a:t>
            </a:r>
            <a:r>
              <a:rPr lang="hr-HR" dirty="0" err="1"/>
              <a:t>Spatial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147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/>
              <a:t>Raspon, IQR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733" dirty="0"/>
              <a:t>Raspon podataka – razlika između najveće i najmanje vrijednosti.</a:t>
            </a:r>
          </a:p>
          <a:p>
            <a:endParaRPr lang="hr-HR" sz="1733" dirty="0"/>
          </a:p>
          <a:p>
            <a:r>
              <a:rPr lang="hr-HR" sz="1733"/>
              <a:t>Interkvartilni </a:t>
            </a:r>
            <a:r>
              <a:rPr lang="hr-HR" sz="1733" dirty="0"/>
              <a:t>raspon (IQR) Q3 – Q1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180</a:t>
            </a:fld>
            <a:endParaRPr lang="en-US" altLang="sr-Latn-R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3200401"/>
            <a:ext cx="3019425" cy="165735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00600" y="4191000"/>
            <a:ext cx="0" cy="129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543800" y="4191000"/>
            <a:ext cx="0" cy="129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3894" y="5257801"/>
            <a:ext cx="142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200" dirty="0"/>
              <a:t>RASPON PODATAKA</a:t>
            </a:r>
          </a:p>
        </p:txBody>
      </p:sp>
    </p:spTree>
    <p:extLst>
      <p:ext uri="{BB962C8B-B14F-4D97-AF65-F5344CB8AC3E}">
        <p14:creationId xmlns:p14="http://schemas.microsoft.com/office/powerpoint/2010/main" val="22667244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hr-HR" altLang="sr-Latn-RS" sz="4000" dirty="0"/>
              <a:t>Koeficijent varijacije</a:t>
            </a:r>
            <a:endParaRPr lang="en-US" altLang="sr-Latn-RS" sz="4000" dirty="0"/>
          </a:p>
        </p:txBody>
      </p:sp>
      <p:sp>
        <p:nvSpPr>
          <p:cNvPr id="126980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6845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hr-HR" altLang="sr-Latn-RS" sz="2200" b="1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dirty="0"/>
          </a:p>
          <a:p>
            <a:pPr marL="457189" lvl="1" indent="0">
              <a:buNone/>
            </a:pPr>
            <a:endParaRPr lang="hr-HR" altLang="sr-Latn-RS" dirty="0" smtClean="0"/>
          </a:p>
          <a:p>
            <a:pPr marL="457189" lvl="1" indent="0">
              <a:buNone/>
            </a:pPr>
            <a:endParaRPr lang="hr-HR" altLang="sr-Latn-RS" sz="2200" b="1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200" dirty="0">
                <a:latin typeface="+mj-lt"/>
              </a:rPr>
              <a:t>				</a:t>
            </a:r>
            <a:endParaRPr lang="en-US" altLang="sr-Latn-RS" sz="2200" dirty="0">
              <a:latin typeface="+mj-lt"/>
            </a:endParaRPr>
          </a:p>
          <a:p>
            <a:pPr marL="0" indent="0">
              <a:buNone/>
            </a:pPr>
            <a:r>
              <a:rPr lang="hr-HR" altLang="sr-Latn-R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			   </a:t>
            </a:r>
            <a:r>
              <a:rPr lang="hr-HR" altLang="sr-Latn-RS" sz="2200" dirty="0"/>
              <a:t>				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r>
              <a:rPr lang="hr-HR" altLang="sr-Latn-RS" sz="2200" dirty="0"/>
              <a:t>				</a:t>
            </a:r>
            <a:endParaRPr lang="en-US" altLang="sr-Latn-RS" sz="2200" dirty="0"/>
          </a:p>
        </p:txBody>
      </p:sp>
      <p:sp>
        <p:nvSpPr>
          <p:cNvPr id="1269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A68D70-AEC9-4D8B-9336-B65D6C0DE022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181</a:t>
            </a:fld>
            <a:endParaRPr lang="en-US" altLang="sr-Latn-RS" sz="140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1" y="-184664"/>
            <a:ext cx="65" cy="369332"/>
          </a:xfrm>
          <a:prstGeom prst="rect">
            <a:avLst/>
          </a:prstGeom>
          <a:solidFill>
            <a:srgbClr val="E1E2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r-Latn-RS" sz="2400" dirty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33600" y="164385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</a:pPr>
            <a:endParaRPr lang="hr-HR" altLang="sr-Latn-RS" sz="2200" dirty="0"/>
          </a:p>
          <a:p>
            <a:pPr lvl="1">
              <a:lnSpc>
                <a:spcPct val="90000"/>
              </a:lnSpc>
            </a:pPr>
            <a:r>
              <a:rPr lang="hr-HR" altLang="sr-Latn-RS" sz="2200" dirty="0"/>
              <a:t>Ukoliko želimo usporediti stupanj varijabilnosti dvije varijable ili iste varijable mjerene na dva uzorka (skupa).</a:t>
            </a:r>
          </a:p>
          <a:p>
            <a:pPr lvl="1">
              <a:lnSpc>
                <a:spcPct val="90000"/>
              </a:lnSpc>
            </a:pPr>
            <a:endParaRPr lang="hr-HR" altLang="sr-Latn-RS" sz="2200" dirty="0"/>
          </a:p>
          <a:p>
            <a:pPr lvl="1">
              <a:lnSpc>
                <a:spcPct val="90000"/>
              </a:lnSpc>
            </a:pPr>
            <a:r>
              <a:rPr lang="hr-HR" altLang="sr-Latn-RS" sz="2200" dirty="0"/>
              <a:t>Omjer standardne devijacije i aritmetičke sredine izražen u postotku.</a:t>
            </a:r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200" dirty="0"/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2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200" dirty="0"/>
              <a:t>			CV = </a:t>
            </a:r>
            <a:r>
              <a:rPr lang="hr-HR" sz="2400" dirty="0"/>
              <a:t>Ϭ </a:t>
            </a:r>
            <a:r>
              <a:rPr lang="hr-HR" altLang="sr-Latn-RS" sz="2200" dirty="0"/>
              <a:t>/  X * 100</a:t>
            </a:r>
            <a:r>
              <a:rPr lang="hr-HR" altLang="sr-Latn-RS" sz="1800" dirty="0"/>
              <a:t> </a:t>
            </a:r>
          </a:p>
          <a:p>
            <a:pPr lvl="1">
              <a:lnSpc>
                <a:spcPct val="90000"/>
              </a:lnSpc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endParaRPr lang="hr-HR" altLang="sr-Latn-RS" sz="2000" dirty="0"/>
          </a:p>
          <a:p>
            <a:pPr marL="457189" lvl="1" indent="0">
              <a:lnSpc>
                <a:spcPct val="90000"/>
              </a:lnSpc>
              <a:buNone/>
            </a:pPr>
            <a:r>
              <a:rPr lang="hr-HR" altLang="sr-Latn-RS" sz="2000" dirty="0"/>
              <a:t>			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71801" y="4495800"/>
            <a:ext cx="2290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09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 err="1"/>
              <a:t>Box-whisker</a:t>
            </a:r>
            <a:r>
              <a:rPr lang="hr-HR" sz="4000" dirty="0"/>
              <a:t> plot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200" dirty="0"/>
              <a:t>Gotove sve mjere deskriptivne statistike na jednom grafu.</a:t>
            </a:r>
          </a:p>
          <a:p>
            <a:r>
              <a:rPr lang="hr-HR" sz="2200" dirty="0"/>
              <a:t>Prikazuje distribuciju varijable.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182</a:t>
            </a:fld>
            <a:endParaRPr lang="en-US" altLang="sr-Latn-R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876549"/>
            <a:ext cx="3962400" cy="337185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43400" y="40386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3400" y="5410200"/>
            <a:ext cx="381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91000" y="4584413"/>
            <a:ext cx="410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200" dirty="0"/>
              <a:t>IQR</a:t>
            </a:r>
          </a:p>
        </p:txBody>
      </p:sp>
    </p:spTree>
    <p:extLst>
      <p:ext uri="{BB962C8B-B14F-4D97-AF65-F5344CB8AC3E}">
        <p14:creationId xmlns:p14="http://schemas.microsoft.com/office/powerpoint/2010/main" val="116273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 err="1"/>
              <a:t>Box-whisker</a:t>
            </a:r>
            <a:r>
              <a:rPr lang="hr-HR" sz="4000" dirty="0"/>
              <a:t> plot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200" dirty="0"/>
              <a:t>Na našim podacima, IQ razred…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183</a:t>
            </a:fld>
            <a:endParaRPr lang="en-US" altLang="sr-Latn-R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2" y="2226733"/>
            <a:ext cx="5562599" cy="303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Slučajna 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r-HR" dirty="0" smtClean="0"/>
              <a:t>Slučajna </a:t>
            </a:r>
            <a:r>
              <a:rPr lang="hr-HR" dirty="0"/>
              <a:t>varijabla je varijabla čije vrijednosti variraju na slučajan način. Slučajna varijabla može poprimiti skup mogućih različitih vrijednosti, svaku s pridruženom vjerojatnošću. </a:t>
            </a:r>
          </a:p>
          <a:p>
            <a:pPr marL="0" indent="0">
              <a:buNone/>
            </a:pPr>
            <a:r>
              <a:rPr lang="hr-HR" dirty="0"/>
              <a:t>Pojam vjerojatnosti vezan je uz pojam slučajnog eksperimenta. Eksperiment je proces opserviranja ili mjerenja, čiji ishod tek treba odrediti; slučajan znači da je ishod eksperimenta neizvjestan. </a:t>
            </a:r>
          </a:p>
          <a:p>
            <a:pPr marL="0" indent="0">
              <a:buNone/>
            </a:pPr>
            <a:r>
              <a:rPr lang="hr-HR" dirty="0"/>
              <a:t>Ishodi slučajnog eksperimenta mogu biti jednostavni i / ili složeni. Jednostavni ishodi se ne mogu dekomponirati, a kombinacijom jednostavnih ishoda dobivaju se svi mogući ishodi slučajnog eksperimenta. </a:t>
            </a:r>
          </a:p>
          <a:p>
            <a:pPr marL="0" indent="0">
              <a:buNone/>
            </a:pPr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pPr marL="342882" lvl="1" indent="0">
              <a:buNone/>
            </a:pPr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pPr marL="342882" lvl="1" indent="0">
              <a:buNone/>
            </a:pPr>
            <a:r>
              <a:rPr lang="hr-HR" dirty="0"/>
              <a:t>2)	 Suma vjerojatnosti svih jednostavnih ishoda slučajnog eksperimenta je 1.</a:t>
            </a:r>
          </a:p>
          <a:p>
            <a:pPr marL="342882" lvl="1" indent="0">
              <a:buNone/>
            </a:pPr>
            <a:r>
              <a:rPr lang="hr-HR" dirty="0"/>
              <a:t>3)	 Vjerojatnost nemogućeg ishoda je 0.</a:t>
            </a:r>
          </a:p>
          <a:p>
            <a:pPr marL="342882" lvl="1" indent="0">
              <a:buNone/>
            </a:pPr>
            <a:r>
              <a:rPr lang="hr-HR" dirty="0"/>
              <a:t>4)	 Vjerojatnost sigurnog ishoda je 1.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42204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Eksperiment - vjerojatnost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Uz svaki ishod slučajnog eksperimenta vezana je šansa (vjerojatnost) pojavljivanja tog ishoda. </a:t>
            </a:r>
          </a:p>
          <a:p>
            <a:r>
              <a:rPr lang="hr-HR" dirty="0"/>
              <a:t>Vjerojatnost mora zadovoljavati sljedeća svojstva:</a:t>
            </a:r>
          </a:p>
          <a:p>
            <a:r>
              <a:rPr lang="hr-HR" dirty="0"/>
              <a:t>1)	Vjerojatnost (P) određenog jednostavnog ishoda je broj između 0 i 1 koji mjeri šansu da ishod slučajnog eksperimenta bude upravo taj određeni ishod.</a:t>
            </a:r>
          </a:p>
          <a:p>
            <a:r>
              <a:rPr lang="hr-HR" dirty="0"/>
              <a:t>2)	 Suma vjerojatnosti svih jednostavnih ishoda slučajnog eksperimenta je 1.</a:t>
            </a:r>
          </a:p>
          <a:p>
            <a:r>
              <a:rPr lang="hr-HR" dirty="0"/>
              <a:t>3)	 Vjerojatnost nemogućeg ishoda je 0.</a:t>
            </a:r>
          </a:p>
          <a:p>
            <a:r>
              <a:rPr lang="hr-HR" dirty="0"/>
              <a:t>4)	 Vjerojatnost sigurnog ishoda je 1.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551047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Slučajna varijabla može </a:t>
            </a:r>
            <a:r>
              <a:rPr lang="hr-HR" dirty="0" smtClean="0"/>
              <a:t>biti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i="1" dirty="0" smtClean="0"/>
              <a:t>Diskretna</a:t>
            </a:r>
            <a:r>
              <a:rPr lang="hr-HR" dirty="0" smtClean="0"/>
              <a:t> </a:t>
            </a:r>
            <a:r>
              <a:rPr lang="hr-HR" dirty="0"/>
              <a:t>– poprima konačan broj vrijednosti ili prebrojivo mnogo njih.</a:t>
            </a:r>
          </a:p>
          <a:p>
            <a:r>
              <a:rPr lang="hr-HR" dirty="0"/>
              <a:t>PRIMJERI: Živ/mrtav, bacanje kockice, ocjena u školi.</a:t>
            </a:r>
          </a:p>
          <a:p>
            <a:r>
              <a:rPr lang="hr-HR" i="1" dirty="0"/>
              <a:t>Kontinuirana</a:t>
            </a:r>
            <a:r>
              <a:rPr lang="hr-HR" dirty="0"/>
              <a:t> – poprima bilo koju vrijednost iz nekog intervala realnih vrijednosti.</a:t>
            </a:r>
          </a:p>
          <a:p>
            <a:r>
              <a:rPr lang="hr-HR" dirty="0"/>
              <a:t>PRIMJERI: Krvni tlak, težina, brzina, realni brojevi od 1:10.</a:t>
            </a:r>
          </a:p>
          <a:p>
            <a:r>
              <a:rPr lang="hr-HR" dirty="0"/>
              <a:t>Uz svaku slučajnu varijablu vezene u dvije funkcije: funkcija vjerojatnosti i kumulativna funkcija distribucije ako se radi o diskretnoj varijabli, odnosno funkcija gustoće vjerojatnosti i kumulativna funkcija distribucije ako se radi o kontinuiranoj varijabli.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1162322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slučajne varijable X označava se s F(x), pri čemu je F(x) = P(x≤ X), za  -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&lt;x&lt; </a:t>
            </a:r>
            <a:r>
              <a:rPr lang="hr-HR" dirty="0">
                <a:sym typeface="Symbol" panose="05050102010706020507" pitchFamily="18" charset="2"/>
              </a:rPr>
              <a:t></a:t>
            </a:r>
            <a:r>
              <a:rPr lang="hr-HR" dirty="0"/>
              <a:t> ili a ≤ x ≤ b; funkcija nam daje vjerojatnost da varijabla X poprimi bilo koju vrijednost manju ili jednaku od x. </a:t>
            </a: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b="1" dirty="0"/>
          </a:p>
          <a:p>
            <a:r>
              <a:rPr lang="hr-HR" b="1" dirty="0"/>
              <a:t>Funkcija 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r>
              <a:rPr lang="hr-HR" sz="1733" dirty="0"/>
              <a:t>slučajne </a:t>
            </a:r>
            <a:r>
              <a:rPr lang="hr-HR" sz="1733" dirty="0"/>
              <a:t>varijable X označava se s f(x) pri čemu se f(x) dobiva iz pripadne CDF</a:t>
            </a:r>
            <a:r>
              <a:rPr lang="hr-HR" sz="1733" dirty="0"/>
              <a:t>. </a:t>
            </a:r>
            <a:endParaRPr lang="hr-HR" sz="1733" dirty="0"/>
          </a:p>
          <a:p>
            <a:pPr marL="0" indent="0">
              <a:buNone/>
            </a:pPr>
            <a:r>
              <a:rPr lang="hr-HR" sz="1733" dirty="0"/>
              <a:t>Svojstva f(x):</a:t>
            </a:r>
          </a:p>
          <a:p>
            <a:pPr marL="0" indent="0">
              <a:buNone/>
            </a:pPr>
            <a:r>
              <a:rPr lang="hr-HR" sz="1733" dirty="0"/>
              <a:t> f(x) ≥ 0 za svaki x, a ≤ x ≤ b, </a:t>
            </a:r>
          </a:p>
          <a:p>
            <a:pPr marL="0" indent="0">
              <a:buNone/>
            </a:pPr>
            <a:r>
              <a:rPr lang="hr-HR" sz="1733" dirty="0"/>
              <a:t> ukupna površina (vjerojatnost) ispod funkcije f(x) između a i b iznosi 1 (Poglavlje 1.2.4.1).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9604414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/>
              <a:t>Kumulativna funkcija distribucije (CDF) </a:t>
            </a:r>
            <a:endParaRPr lang="hr-HR" b="1" dirty="0" smtClean="0"/>
          </a:p>
          <a:p>
            <a:endParaRPr lang="hr-HR" b="1" dirty="0"/>
          </a:p>
          <a:p>
            <a:pPr marL="0" indent="0">
              <a:buNone/>
            </a:pPr>
            <a:r>
              <a:rPr lang="hr-HR" dirty="0"/>
              <a:t>Funkcija unutar sustava R koja daje vjerojatnost p za dani x je </a:t>
            </a:r>
            <a:r>
              <a:rPr lang="hr-HR" dirty="0">
                <a:latin typeface="+mj-lt"/>
              </a:rPr>
              <a:t>pnorm(x)</a:t>
            </a:r>
            <a:r>
              <a:rPr lang="hr-HR" dirty="0"/>
              <a:t> za standardnu normalnu distribuciju i njoj inverzna qnorm(p) koja za dani p vraća kvantil </a:t>
            </a:r>
            <a:r>
              <a:rPr lang="hr-HR" dirty="0" smtClean="0"/>
              <a:t>x.</a:t>
            </a:r>
          </a:p>
          <a:p>
            <a:pPr marL="0" indent="0">
              <a:buNone/>
            </a:pPr>
            <a:r>
              <a:rPr lang="hr-HR" dirty="0"/>
              <a:t>Funkcija unutar sustava R koja crta empirijsku kumulativnu distribuciju frekvencija je funkcija </a:t>
            </a:r>
            <a:r>
              <a:rPr lang="hr-HR" dirty="0">
                <a:latin typeface="+mj-lt"/>
              </a:rPr>
              <a:t>ecdf()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92" y="3922180"/>
            <a:ext cx="3476885" cy="2254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54750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Kontinuirana slučajna </a:t>
            </a:r>
            <a:r>
              <a:rPr lang="hr-HR" dirty="0" smtClean="0"/>
              <a:t>varijabla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b="1" dirty="0" smtClean="0"/>
              <a:t>Funkcija </a:t>
            </a:r>
            <a:r>
              <a:rPr lang="hr-HR" b="1" dirty="0"/>
              <a:t>gustoće vjerojatnosti </a:t>
            </a:r>
            <a:r>
              <a:rPr lang="hr-HR" dirty="0"/>
              <a:t>(</a:t>
            </a:r>
            <a:r>
              <a:rPr lang="hr-HR" b="1" dirty="0"/>
              <a:t>PDF</a:t>
            </a:r>
            <a:r>
              <a:rPr lang="hr-HR" dirty="0"/>
              <a:t>) </a:t>
            </a:r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84" y="2808935"/>
            <a:ext cx="3839633" cy="1724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165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693" dirty="0"/>
              <a:t>Traženje pomoći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Osnovna stranica za pomoć</a:t>
            </a:r>
          </a:p>
          <a:p>
            <a:r>
              <a:rPr lang="hr-HR" dirty="0" smtClean="0"/>
              <a:t>	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help.start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hr-HR" dirty="0" smtClean="0"/>
              <a:t>Pomoć pri korištenju funkcije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</a:t>
            </a:r>
            <a:r>
              <a:rPr lang="hr-HR" dirty="0" err="1" smtClean="0"/>
              <a:t>read.table</a:t>
            </a:r>
            <a:r>
              <a:rPr lang="hr-HR" dirty="0"/>
              <a:t>)</a:t>
            </a:r>
            <a:endParaRPr lang="hr-HR" b="1" dirty="0"/>
          </a:p>
          <a:p>
            <a:r>
              <a:rPr lang="hr-HR" dirty="0" smtClean="0"/>
              <a:t>Pomoć </a:t>
            </a:r>
            <a:r>
              <a:rPr lang="hr-HR" dirty="0"/>
              <a:t>oko paketa "</a:t>
            </a:r>
            <a:r>
              <a:rPr lang="hr-HR" dirty="0" smtClean="0"/>
              <a:t>base„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 smtClean="0"/>
              <a:t>(base)	 </a:t>
            </a:r>
            <a:r>
              <a:rPr lang="hr-HR" dirty="0"/>
              <a:t>#&gt;</a:t>
            </a:r>
            <a:r>
              <a:rPr lang="hr-HR" dirty="0" err="1"/>
              <a:t>help</a:t>
            </a:r>
            <a:r>
              <a:rPr lang="hr-HR" dirty="0"/>
              <a:t>(</a:t>
            </a:r>
            <a:r>
              <a:rPr lang="hr-HR" dirty="0" err="1"/>
              <a:t>ime_paketa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Ili</a:t>
            </a:r>
          </a:p>
          <a:p>
            <a:pPr marL="0" indent="0">
              <a:buNone/>
            </a:pPr>
            <a:r>
              <a:rPr lang="hr-HR" dirty="0" smtClean="0"/>
              <a:t>			&gt;?</a:t>
            </a:r>
            <a:r>
              <a:rPr lang="hr-HR" dirty="0" err="1" smtClean="0"/>
              <a:t>ime_paketa</a:t>
            </a:r>
            <a:endParaRPr lang="hr-HR" b="1" dirty="0"/>
          </a:p>
          <a:p>
            <a:r>
              <a:rPr lang="hr-HR" dirty="0"/>
              <a:t>Potpuni popis funkcionalnosti nekog </a:t>
            </a:r>
            <a:r>
              <a:rPr lang="hr-HR" dirty="0" smtClean="0"/>
              <a:t>paketa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help</a:t>
            </a:r>
            <a:r>
              <a:rPr lang="hr-HR" dirty="0" smtClean="0"/>
              <a:t> </a:t>
            </a:r>
            <a:r>
              <a:rPr lang="hr-HR" dirty="0"/>
              <a:t>= "base")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506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Neke </a:t>
            </a:r>
            <a:r>
              <a:rPr lang="hr-HR" dirty="0"/>
              <a:t>važne distribucije vjerojatnosti slučajne varijable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2133" dirty="0"/>
              <a:t>Neke važne kontinuirane distribucije</a:t>
            </a:r>
          </a:p>
          <a:p>
            <a:pPr lvl="2"/>
            <a:r>
              <a:rPr lang="hr-HR" sz="1733" dirty="0"/>
              <a:t>Normalna (Gaussova) </a:t>
            </a:r>
            <a:r>
              <a:rPr lang="hr-HR" sz="1733" dirty="0"/>
              <a:t>distribucija</a:t>
            </a:r>
          </a:p>
          <a:p>
            <a:pPr lvl="2"/>
            <a:endParaRPr lang="hr-HR" sz="1733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77" y="2778437"/>
            <a:ext cx="3955627" cy="88900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37" y="4001295"/>
            <a:ext cx="5759873" cy="1910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8576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Normalna (Gaussova)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Svaka normalna krivulja ima vertikalnu os simetrije koja dijeli zvonoliki oblik na dvije identične polovine.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84" y="2859476"/>
            <a:ext cx="7202032" cy="22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2895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Medijan</a:t>
            </a:r>
            <a:r>
              <a:rPr lang="hr-HR" dirty="0"/>
              <a:t>, mod i sredina su jednaki.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1848" t="864" r="49422" b="43134"/>
          <a:stretch/>
        </p:blipFill>
        <p:spPr bwMode="auto">
          <a:xfrm>
            <a:off x="4470400" y="2465118"/>
            <a:ext cx="3251200" cy="2666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2554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Standardna </a:t>
            </a:r>
            <a:r>
              <a:rPr lang="pl-PL" dirty="0"/>
              <a:t>devijacija normalne distribucije je horizontalna udaljenost od sredine do jedne od točaka pregiba.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46" y="2896567"/>
            <a:ext cx="3088908" cy="24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643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Svojstva normalne distribucije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Pravilo </a:t>
            </a:r>
            <a:r>
              <a:rPr lang="pl-PL" dirty="0"/>
              <a:t>68-95-99.7 </a:t>
            </a:r>
            <a:endParaRPr lang="pl-PL" dirty="0" smtClean="0"/>
          </a:p>
          <a:p>
            <a:pPr marL="342882" lvl="1" indent="0">
              <a:buNone/>
            </a:pPr>
            <a:r>
              <a:rPr lang="pl-PL" dirty="0" smtClean="0"/>
              <a:t>u </a:t>
            </a:r>
            <a:r>
              <a:rPr lang="pl-PL" dirty="0"/>
              <a:t>svakoj normalnoj distribuciji približno 68% vrijednosti dolazi između ±1 sd od sredine distribucije (-1&lt;z&lt;1).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46" y="2896567"/>
            <a:ext cx="3088908" cy="24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16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Standardiziranje normalne distribucije i Z-vrijednost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/>
              <a:t>Standardiziranje </a:t>
            </a:r>
            <a:r>
              <a:rPr lang="pl-PL" dirty="0"/>
              <a:t>normalne varijable (X) je proces kojim izražavamo koliko je svaka vrijednost varijable udaljena od </a:t>
            </a:r>
            <a:r>
              <a:rPr lang="pl-PL" dirty="0" smtClean="0"/>
              <a:t>sredine </a:t>
            </a:r>
            <a:r>
              <a:rPr lang="pl-PL" dirty="0"/>
              <a:t>koristeći standardnu devijaciju </a:t>
            </a:r>
            <a:r>
              <a:rPr lang="pl-PL" dirty="0" smtClean="0"/>
              <a:t>kao </a:t>
            </a:r>
            <a:r>
              <a:rPr lang="pl-PL" dirty="0"/>
              <a:t>jedinicu mjerenja.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402533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Standardna normalna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Standardna normalna distribucija je normana distribucija sa sredinom 0 i standardnom devijacijom 1.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Svaku </a:t>
            </a:r>
            <a:r>
              <a:rPr lang="hr-HR" dirty="0"/>
              <a:t>normalnu distribuciju moguće je transformirati u standardnu normalnu z transformacijom.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30" y="3738606"/>
            <a:ext cx="3959860" cy="9262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788912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 vrijednost (Z skor)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053" y="3654201"/>
            <a:ext cx="5702300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851" y="2474973"/>
            <a:ext cx="935567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2099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Normalna – Z usporedba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198</a:t>
            </a:fld>
            <a:endParaRPr lang="en-US" altLang="sr-Latn-RS"/>
          </a:p>
        </p:txBody>
      </p:sp>
      <p:sp>
        <p:nvSpPr>
          <p:cNvPr id="5" name="Freeform 3"/>
          <p:cNvSpPr>
            <a:spLocks/>
          </p:cNvSpPr>
          <p:nvPr/>
        </p:nvSpPr>
        <p:spPr bwMode="auto">
          <a:xfrm>
            <a:off x="3352800" y="2936729"/>
            <a:ext cx="2243139" cy="1528331"/>
          </a:xfrm>
          <a:custGeom>
            <a:avLst/>
            <a:gdLst>
              <a:gd name="T0" fmla="*/ 0 w 901"/>
              <a:gd name="T1" fmla="*/ 720 h 721"/>
              <a:gd name="T2" fmla="*/ 95 w 901"/>
              <a:gd name="T3" fmla="*/ 712 h 721"/>
              <a:gd name="T4" fmla="*/ 142 w 901"/>
              <a:gd name="T5" fmla="*/ 704 h 721"/>
              <a:gd name="T6" fmla="*/ 189 w 901"/>
              <a:gd name="T7" fmla="*/ 691 h 721"/>
              <a:gd name="T8" fmla="*/ 237 w 901"/>
              <a:gd name="T9" fmla="*/ 675 h 721"/>
              <a:gd name="T10" fmla="*/ 284 w 901"/>
              <a:gd name="T11" fmla="*/ 653 h 721"/>
              <a:gd name="T12" fmla="*/ 331 w 901"/>
              <a:gd name="T13" fmla="*/ 623 h 721"/>
              <a:gd name="T14" fmla="*/ 426 w 901"/>
              <a:gd name="T15" fmla="*/ 540 h 721"/>
              <a:gd name="T16" fmla="*/ 521 w 901"/>
              <a:gd name="T17" fmla="*/ 422 h 721"/>
              <a:gd name="T18" fmla="*/ 616 w 901"/>
              <a:gd name="T19" fmla="*/ 281 h 721"/>
              <a:gd name="T20" fmla="*/ 663 w 901"/>
              <a:gd name="T21" fmla="*/ 209 h 721"/>
              <a:gd name="T22" fmla="*/ 710 w 901"/>
              <a:gd name="T23" fmla="*/ 142 h 721"/>
              <a:gd name="T24" fmla="*/ 757 w 901"/>
              <a:gd name="T25" fmla="*/ 83 h 721"/>
              <a:gd name="T26" fmla="*/ 805 w 901"/>
              <a:gd name="T27" fmla="*/ 38 h 721"/>
              <a:gd name="T28" fmla="*/ 852 w 901"/>
              <a:gd name="T29" fmla="*/ 9 h 721"/>
              <a:gd name="T30" fmla="*/ 90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0" y="720"/>
                </a:moveTo>
                <a:lnTo>
                  <a:pt x="95" y="712"/>
                </a:lnTo>
                <a:lnTo>
                  <a:pt x="142" y="704"/>
                </a:lnTo>
                <a:lnTo>
                  <a:pt x="189" y="691"/>
                </a:lnTo>
                <a:lnTo>
                  <a:pt x="237" y="675"/>
                </a:lnTo>
                <a:lnTo>
                  <a:pt x="284" y="653"/>
                </a:lnTo>
                <a:lnTo>
                  <a:pt x="331" y="623"/>
                </a:lnTo>
                <a:lnTo>
                  <a:pt x="426" y="540"/>
                </a:lnTo>
                <a:lnTo>
                  <a:pt x="521" y="422"/>
                </a:lnTo>
                <a:lnTo>
                  <a:pt x="616" y="281"/>
                </a:lnTo>
                <a:lnTo>
                  <a:pt x="663" y="209"/>
                </a:lnTo>
                <a:lnTo>
                  <a:pt x="710" y="142"/>
                </a:lnTo>
                <a:lnTo>
                  <a:pt x="757" y="83"/>
                </a:lnTo>
                <a:lnTo>
                  <a:pt x="805" y="38"/>
                </a:lnTo>
                <a:lnTo>
                  <a:pt x="852" y="9"/>
                </a:lnTo>
                <a:lnTo>
                  <a:pt x="90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7696200" y="5169766"/>
            <a:ext cx="381000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1" rIns="90487" bIns="44451">
            <a:spAutoFit/>
          </a:bodyPr>
          <a:lstStyle/>
          <a:p>
            <a:r>
              <a:rPr lang="en-US" altLang="sr-Latn-RS" sz="2800" b="1">
                <a:solidFill>
                  <a:srgbClr val="FF3300"/>
                </a:solidFill>
                <a:latin typeface="Arial" panose="020B0604020202020204" pitchFamily="34" charset="0"/>
              </a:rPr>
              <a:t>Z</a:t>
            </a:r>
          </a:p>
        </p:txBody>
      </p: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5257800" y="4712565"/>
            <a:ext cx="914400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1" rIns="90487" bIns="4445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800" b="1" dirty="0">
                <a:solidFill>
                  <a:schemeClr val="bg2"/>
                </a:solidFill>
                <a:latin typeface="Arial" panose="020B0604020202020204" pitchFamily="34" charset="0"/>
              </a:rPr>
              <a:t>100</a:t>
            </a: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6553200" y="5169766"/>
            <a:ext cx="990600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1" rIns="90487" bIns="4445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800" b="1">
                <a:solidFill>
                  <a:srgbClr val="FF3300"/>
                </a:solidFill>
                <a:latin typeface="Arial" panose="020B0604020202020204" pitchFamily="34" charset="0"/>
              </a:rPr>
              <a:t>2.0</a:t>
            </a: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5562600" y="2936729"/>
            <a:ext cx="2101851" cy="1528331"/>
          </a:xfrm>
          <a:custGeom>
            <a:avLst/>
            <a:gdLst>
              <a:gd name="T0" fmla="*/ 900 w 901"/>
              <a:gd name="T1" fmla="*/ 720 h 721"/>
              <a:gd name="T2" fmla="*/ 805 w 901"/>
              <a:gd name="T3" fmla="*/ 712 h 721"/>
              <a:gd name="T4" fmla="*/ 758 w 901"/>
              <a:gd name="T5" fmla="*/ 704 h 721"/>
              <a:gd name="T6" fmla="*/ 711 w 901"/>
              <a:gd name="T7" fmla="*/ 691 h 721"/>
              <a:gd name="T8" fmla="*/ 663 w 901"/>
              <a:gd name="T9" fmla="*/ 675 h 721"/>
              <a:gd name="T10" fmla="*/ 615 w 901"/>
              <a:gd name="T11" fmla="*/ 653 h 721"/>
              <a:gd name="T12" fmla="*/ 568 w 901"/>
              <a:gd name="T13" fmla="*/ 623 h 721"/>
              <a:gd name="T14" fmla="*/ 473 w 901"/>
              <a:gd name="T15" fmla="*/ 540 h 721"/>
              <a:gd name="T16" fmla="*/ 378 w 901"/>
              <a:gd name="T17" fmla="*/ 422 h 721"/>
              <a:gd name="T18" fmla="*/ 284 w 901"/>
              <a:gd name="T19" fmla="*/ 281 h 721"/>
              <a:gd name="T20" fmla="*/ 236 w 901"/>
              <a:gd name="T21" fmla="*/ 209 h 721"/>
              <a:gd name="T22" fmla="*/ 189 w 901"/>
              <a:gd name="T23" fmla="*/ 142 h 721"/>
              <a:gd name="T24" fmla="*/ 142 w 901"/>
              <a:gd name="T25" fmla="*/ 83 h 721"/>
              <a:gd name="T26" fmla="*/ 94 w 901"/>
              <a:gd name="T27" fmla="*/ 38 h 721"/>
              <a:gd name="T28" fmla="*/ 47 w 901"/>
              <a:gd name="T29" fmla="*/ 9 h 721"/>
              <a:gd name="T30" fmla="*/ 0 w 901"/>
              <a:gd name="T31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1" h="721">
                <a:moveTo>
                  <a:pt x="900" y="720"/>
                </a:moveTo>
                <a:lnTo>
                  <a:pt x="805" y="712"/>
                </a:lnTo>
                <a:lnTo>
                  <a:pt x="758" y="704"/>
                </a:lnTo>
                <a:lnTo>
                  <a:pt x="711" y="691"/>
                </a:lnTo>
                <a:lnTo>
                  <a:pt x="663" y="675"/>
                </a:lnTo>
                <a:lnTo>
                  <a:pt x="615" y="653"/>
                </a:lnTo>
                <a:lnTo>
                  <a:pt x="568" y="623"/>
                </a:lnTo>
                <a:lnTo>
                  <a:pt x="473" y="540"/>
                </a:lnTo>
                <a:lnTo>
                  <a:pt x="378" y="422"/>
                </a:lnTo>
                <a:lnTo>
                  <a:pt x="284" y="281"/>
                </a:lnTo>
                <a:lnTo>
                  <a:pt x="236" y="209"/>
                </a:lnTo>
                <a:lnTo>
                  <a:pt x="189" y="142"/>
                </a:lnTo>
                <a:lnTo>
                  <a:pt x="142" y="83"/>
                </a:lnTo>
                <a:lnTo>
                  <a:pt x="94" y="38"/>
                </a:lnTo>
                <a:lnTo>
                  <a:pt x="47" y="9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>
            <a:off x="3200400" y="4612913"/>
            <a:ext cx="45720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5410201" y="5169766"/>
            <a:ext cx="479425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1" rIns="90487" bIns="4445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800" b="1">
                <a:solidFill>
                  <a:srgbClr val="FF3300"/>
                </a:solidFill>
                <a:latin typeface="Arial" panose="020B0604020202020204" pitchFamily="34" charset="0"/>
              </a:rPr>
              <a:t>0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6477000" y="4712566"/>
            <a:ext cx="990600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1" rIns="90487" bIns="4445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sr-Latn-RS" sz="2800" b="1">
                <a:solidFill>
                  <a:schemeClr val="bg2"/>
                </a:solidFill>
                <a:latin typeface="Arial" panose="020B0604020202020204" pitchFamily="34" charset="0"/>
              </a:rPr>
              <a:t>200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7696201" y="4712566"/>
            <a:ext cx="421589" cy="52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1" rIns="90487" bIns="44451">
            <a:spAutoFit/>
          </a:bodyPr>
          <a:lstStyle/>
          <a:p>
            <a:r>
              <a:rPr lang="en-US" altLang="sr-Latn-RS" sz="2800" b="1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14" name="Text Box 37"/>
          <p:cNvSpPr txBox="1">
            <a:spLocks noChangeArrowheads="1"/>
          </p:cNvSpPr>
          <p:nvPr/>
        </p:nvSpPr>
        <p:spPr bwMode="auto">
          <a:xfrm>
            <a:off x="8153400" y="4781983"/>
            <a:ext cx="1981200" cy="30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351"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351"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351">
                <a:latin typeface="Times New Roman" panose="02020603050405020304" pitchFamily="18" charset="0"/>
                <a:sym typeface="Arial" panose="020B0604020202020204" pitchFamily="34" charset="0"/>
              </a:rPr>
              <a:t> = 100, </a:t>
            </a:r>
            <a:r>
              <a:rPr lang="el-GR" altLang="sr-Latn-RS" sz="1351"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351">
                <a:latin typeface="Times New Roman" panose="02020603050405020304" pitchFamily="18" charset="0"/>
                <a:sym typeface="Arial" panose="020B0604020202020204" pitchFamily="34" charset="0"/>
              </a:rPr>
              <a:t> = 50)</a:t>
            </a:r>
          </a:p>
        </p:txBody>
      </p:sp>
      <p:sp>
        <p:nvSpPr>
          <p:cNvPr id="15" name="Text Box 38"/>
          <p:cNvSpPr txBox="1">
            <a:spLocks noChangeArrowheads="1"/>
          </p:cNvSpPr>
          <p:nvPr/>
        </p:nvSpPr>
        <p:spPr bwMode="auto">
          <a:xfrm>
            <a:off x="8153400" y="5239183"/>
            <a:ext cx="1752600" cy="30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sr-Latn-RS" sz="1351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(</a:t>
            </a:r>
            <a:r>
              <a:rPr lang="el-GR" altLang="sr-Latn-RS" sz="1351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</a:t>
            </a:r>
            <a:r>
              <a:rPr lang="en-US" altLang="sr-Latn-RS" sz="1351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0, </a:t>
            </a:r>
            <a:r>
              <a:rPr lang="el-GR" altLang="sr-Latn-RS" sz="1351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</a:t>
            </a:r>
            <a:r>
              <a:rPr lang="en-US" altLang="sr-Latn-RS" sz="1351">
                <a:solidFill>
                  <a:schemeClr val="hlink"/>
                </a:solidFill>
                <a:latin typeface="Times New Roman" panose="02020603050405020304" pitchFamily="18" charset="0"/>
                <a:sym typeface="Arial" panose="020B0604020202020204" pitchFamily="34" charset="0"/>
              </a:rPr>
              <a:t> = 1)</a:t>
            </a:r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>
            <a:off x="5562600" y="2978729"/>
            <a:ext cx="0" cy="1593273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r-HR" sz="1351"/>
          </a:p>
        </p:txBody>
      </p:sp>
      <p:sp>
        <p:nvSpPr>
          <p:cNvPr id="17" name="TextBox 16"/>
          <p:cNvSpPr txBox="1"/>
          <p:nvPr/>
        </p:nvSpPr>
        <p:spPr>
          <a:xfrm>
            <a:off x="2133600" y="1828800"/>
            <a:ext cx="807720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51" dirty="0"/>
              <a:t>Usporedite vrijednosti normalne distribucije i njezinih Z vrijednosti:</a:t>
            </a:r>
          </a:p>
        </p:txBody>
      </p:sp>
    </p:spTree>
    <p:extLst>
      <p:ext uri="{BB962C8B-B14F-4D97-AF65-F5344CB8AC3E}">
        <p14:creationId xmlns:p14="http://schemas.microsoft.com/office/powerpoint/2010/main" val="31829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standardnih normalih tablica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8814" y="1831832"/>
            <a:ext cx="5514375" cy="4339453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143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Uvod u jezik R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Osnove rada </a:t>
            </a:r>
            <a:r>
              <a:rPr lang="hr-HR" dirty="0"/>
              <a:t>u okruženju programskog jezika </a:t>
            </a:r>
            <a:r>
              <a:rPr lang="hr-HR" dirty="0" smtClean="0"/>
              <a:t>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Primijenjena statistika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08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693" dirty="0"/>
              <a:t>Traženje pomoći, nastavak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/>
              <a:t>može se zamijeniti upitnikom (funkcija </a:t>
            </a:r>
            <a:r>
              <a:rPr lang="hr-HR" dirty="0" err="1"/>
              <a:t>Question</a:t>
            </a:r>
            <a:r>
              <a:rPr lang="hr-HR" dirty="0"/>
              <a:t>() iz paketa "</a:t>
            </a:r>
            <a:r>
              <a:rPr lang="hr-HR" dirty="0" err="1" smtClean="0"/>
              <a:t>utils</a:t>
            </a:r>
            <a:r>
              <a:rPr lang="hr-HR" dirty="0" smtClean="0"/>
              <a:t>„. </a:t>
            </a:r>
          </a:p>
          <a:p>
            <a:pPr marL="0" indent="0">
              <a:buNone/>
            </a:pPr>
            <a:r>
              <a:rPr lang="hr-HR" dirty="0" smtClean="0"/>
              <a:t>			&gt;?base</a:t>
            </a:r>
          </a:p>
          <a:p>
            <a:r>
              <a:rPr lang="hr-HR" dirty="0"/>
              <a:t>Funkcija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hr-HR" dirty="0" smtClean="0"/>
              <a:t>omogućuje </a:t>
            </a:r>
            <a:r>
              <a:rPr lang="hr-HR" dirty="0"/>
              <a:t>pretraživanje u sustavu dokumentacije podudaranjem određenog niza znakova u imenu datoteke, pseudonimu, naslovu, konceptu ili ključnim riječima (ili bilo koje njihove kombinacije</a:t>
            </a:r>
            <a:r>
              <a:rPr lang="hr-HR" dirty="0" smtClean="0"/>
              <a:t>).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help.search</a:t>
            </a:r>
            <a:r>
              <a:rPr lang="hr-HR" dirty="0" smtClean="0"/>
              <a:t>("</a:t>
            </a:r>
            <a:r>
              <a:rPr lang="hr-HR" dirty="0" err="1"/>
              <a:t>logistc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jednako kao</a:t>
            </a:r>
          </a:p>
          <a:p>
            <a:pPr marL="0" indent="0">
              <a:buNone/>
            </a:pPr>
            <a:r>
              <a:rPr lang="hr-HR" dirty="0" smtClean="0"/>
              <a:t>			&gt;??</a:t>
            </a:r>
            <a:r>
              <a:rPr lang="hr-HR" dirty="0" err="1" smtClean="0"/>
              <a:t>logistic</a:t>
            </a:r>
            <a:endParaRPr lang="hr-HR" dirty="0" smtClean="0"/>
          </a:p>
          <a:p>
            <a:r>
              <a:rPr lang="hr-HR" dirty="0"/>
              <a:t>Popisi svih funkcija koje u sebi imaju riječ "raster":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hr-HR" dirty="0" smtClean="0"/>
              <a:t>("</a:t>
            </a:r>
            <a:r>
              <a:rPr lang="hr-HR" dirty="0"/>
              <a:t>raster")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132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Odrediti vrijednost</a:t>
            </a:r>
            <a:r>
              <a:rPr lang="en-US" altLang="sr-Latn-RS" sz="2707" dirty="0"/>
              <a:t> </a:t>
            </a:r>
            <a:r>
              <a:rPr lang="en-US" altLang="sr-Latn-RS" sz="2707" dirty="0">
                <a:solidFill>
                  <a:srgbClr val="FF0000"/>
                </a:solidFill>
              </a:rPr>
              <a:t>Z</a:t>
            </a:r>
            <a:r>
              <a:rPr lang="en-US" altLang="sr-Latn-RS" sz="2707" baseline="-25000" dirty="0">
                <a:solidFill>
                  <a:srgbClr val="FF0000"/>
                </a:solidFill>
              </a:rPr>
              <a:t>A</a:t>
            </a:r>
            <a:endParaRPr lang="en-US" altLang="sr-Latn-RS" sz="2707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hr-HR" altLang="sr-Latn-RS" sz="2200" dirty="0"/>
              <a:t>Često nas zanima odrediti vrijednost Z za zadanu vjerojatnost. Na primjer</a:t>
            </a:r>
            <a:r>
              <a:rPr lang="en-US" altLang="sr-Latn-RS" sz="2200" dirty="0"/>
              <a:t>, </a:t>
            </a:r>
            <a:r>
              <a:rPr lang="hr-HR" altLang="sr-Latn-RS" sz="2200" dirty="0"/>
              <a:t>ukoliko imamo zadanu površinu ispod krivulje (vjerojatnost) koja je na tom mjestu vrijednost na x osi – Z?</a:t>
            </a:r>
            <a:endParaRPr lang="en-US" altLang="sr-Latn-RS" sz="2200" dirty="0"/>
          </a:p>
          <a:p>
            <a:pPr marL="0" indent="0" algn="ctr">
              <a:buNone/>
            </a:pPr>
            <a:r>
              <a:rPr lang="en-US" altLang="sr-Latn-RS" b="1" dirty="0" smtClean="0"/>
              <a:t>P(Z &gt; </a:t>
            </a:r>
            <a:r>
              <a:rPr lang="en-US" altLang="sr-Latn-RS" b="1" dirty="0" err="1" smtClean="0"/>
              <a:t>z</a:t>
            </a:r>
            <a:r>
              <a:rPr lang="en-US" altLang="sr-Latn-RS" b="1" baseline="-25000" dirty="0" err="1" smtClean="0"/>
              <a:t>A</a:t>
            </a:r>
            <a:r>
              <a:rPr lang="en-US" altLang="sr-Latn-RS" b="1" dirty="0" smtClean="0"/>
              <a:t>) = A</a:t>
            </a:r>
            <a:endParaRPr lang="en-US" altLang="sr-Latn-RS" dirty="0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2477B10-9F7F-46C8-8EB9-2B5831BE581A}" type="slidenum">
              <a:rPr lang="en-US" altLang="sr-Latn-RS"/>
              <a:pPr>
                <a:defRPr/>
              </a:pPr>
              <a:t>200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733800"/>
            <a:ext cx="4267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74" y="2895601"/>
            <a:ext cx="3014855" cy="1675667"/>
          </a:xfrm>
          <a:prstGeom prst="rect">
            <a:avLst/>
          </a:prstGeom>
          <a:noFill/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Tražimo vrijednost Z</a:t>
            </a:r>
            <a:endParaRPr lang="en-US" altLang="sr-Latn-RS" sz="2707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Tražimo vrijednost z koja odgovara površini ispod krivulje od</a:t>
            </a:r>
            <a:r>
              <a:rPr lang="en-US" altLang="sr-Latn-RS" sz="2200" dirty="0"/>
              <a:t> 2.5%? </a:t>
            </a:r>
            <a:r>
              <a:rPr lang="hr-HR" altLang="sr-Latn-RS" sz="2200" dirty="0"/>
              <a:t>Koliki je </a:t>
            </a:r>
            <a:r>
              <a:rPr lang="en-US" altLang="sr-Latn-RS" sz="2200" dirty="0"/>
              <a:t>z</a:t>
            </a:r>
            <a:r>
              <a:rPr lang="en-US" altLang="sr-Latn-RS" sz="2200" baseline="-25000" dirty="0"/>
              <a:t>.025</a:t>
            </a:r>
            <a:r>
              <a:rPr lang="en-US" altLang="sr-Latn-RS" sz="2200" dirty="0"/>
              <a:t>?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 dirty="0"/>
              <a:t>8.</a:t>
            </a:r>
            <a:fld id="{E889F410-1BFA-4F71-9B2C-D24B8A455240}" type="slidenum">
              <a:rPr lang="en-US" altLang="sr-Latn-RS"/>
              <a:pPr>
                <a:defRPr/>
              </a:pPr>
              <a:t>201</a:t>
            </a:fld>
            <a:endParaRPr lang="en-US" altLang="sr-Latn-RS" dirty="0"/>
          </a:p>
        </p:txBody>
      </p:sp>
      <p:sp>
        <p:nvSpPr>
          <p:cNvPr id="28678" name="Text Box 5"/>
          <p:cNvSpPr txBox="1">
            <a:spLocks noChangeArrowheads="1"/>
          </p:cNvSpPr>
          <p:nvPr/>
        </p:nvSpPr>
        <p:spPr bwMode="auto">
          <a:xfrm>
            <a:off x="3499658" y="2971800"/>
            <a:ext cx="17970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800" dirty="0">
                <a:latin typeface="Tahoma" panose="020B0604030504040204" pitchFamily="34" charset="0"/>
              </a:rPr>
              <a:t>Površina</a:t>
            </a:r>
            <a:r>
              <a:rPr lang="en-US" altLang="sr-Latn-RS" sz="1800" dirty="0">
                <a:latin typeface="Tahoma" panose="020B0604030504040204" pitchFamily="34" charset="0"/>
              </a:rPr>
              <a:t> = </a:t>
            </a:r>
            <a:r>
              <a:rPr lang="hr-HR" altLang="sr-Latn-RS" sz="1800" dirty="0">
                <a:latin typeface="Tahoma" panose="020B0604030504040204" pitchFamily="34" charset="0"/>
              </a:rPr>
              <a:t>0</a:t>
            </a:r>
            <a:r>
              <a:rPr lang="en-US" altLang="sr-Latn-RS" sz="1800" dirty="0">
                <a:latin typeface="Tahoma" panose="020B0604030504040204" pitchFamily="34" charset="0"/>
              </a:rPr>
              <a:t>.50</a:t>
            </a:r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5029200" y="3352800"/>
            <a:ext cx="1143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6610733" y="2895600"/>
            <a:ext cx="192366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800" dirty="0">
                <a:latin typeface="Tahoma" panose="020B0604030504040204" pitchFamily="34" charset="0"/>
              </a:rPr>
              <a:t>Površina</a:t>
            </a:r>
            <a:r>
              <a:rPr lang="en-US" altLang="sr-Latn-RS" sz="1800" dirty="0">
                <a:latin typeface="Tahoma" panose="020B0604030504040204" pitchFamily="34" charset="0"/>
              </a:rPr>
              <a:t> = </a:t>
            </a:r>
            <a:r>
              <a:rPr lang="hr-HR" altLang="sr-Latn-RS" sz="1800" dirty="0">
                <a:latin typeface="Tahoma" panose="020B0604030504040204" pitchFamily="34" charset="0"/>
              </a:rPr>
              <a:t>0</a:t>
            </a:r>
            <a:r>
              <a:rPr lang="en-US" altLang="sr-Latn-RS" sz="1800" dirty="0">
                <a:latin typeface="Tahoma" panose="020B0604030504040204" pitchFamily="34" charset="0"/>
              </a:rPr>
              <a:t>.025</a:t>
            </a:r>
          </a:p>
        </p:txBody>
      </p:sp>
      <p:sp>
        <p:nvSpPr>
          <p:cNvPr id="28681" name="Text Box 8"/>
          <p:cNvSpPr txBox="1">
            <a:spLocks noChangeArrowheads="1"/>
          </p:cNvSpPr>
          <p:nvPr/>
        </p:nvSpPr>
        <p:spPr bwMode="auto">
          <a:xfrm>
            <a:off x="5136095" y="4640708"/>
            <a:ext cx="34753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hr-HR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Površina</a:t>
            </a:r>
            <a:r>
              <a:rPr lang="en-US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 = </a:t>
            </a:r>
            <a:r>
              <a:rPr lang="hr-HR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.50–</a:t>
            </a:r>
            <a:r>
              <a:rPr lang="hr-HR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800" dirty="0">
                <a:solidFill>
                  <a:srgbClr val="002060"/>
                </a:solidFill>
                <a:latin typeface="Tahoma" panose="020B0604030504040204" pitchFamily="34" charset="0"/>
              </a:rPr>
              <a:t>.025 = </a:t>
            </a:r>
            <a:r>
              <a:rPr lang="hr-HR" altLang="sr-Latn-RS" sz="1800" b="1" dirty="0">
                <a:solidFill>
                  <a:srgbClr val="002060"/>
                </a:solidFill>
                <a:latin typeface="Tahoma" panose="020B0604030504040204" pitchFamily="34" charset="0"/>
              </a:rPr>
              <a:t>0</a:t>
            </a:r>
            <a:r>
              <a:rPr lang="en-US" altLang="sr-Latn-RS" sz="1800" b="1" dirty="0">
                <a:solidFill>
                  <a:srgbClr val="002060"/>
                </a:solidFill>
                <a:latin typeface="Tahoma" panose="020B0604030504040204" pitchFamily="34" charset="0"/>
              </a:rPr>
              <a:t>.475</a:t>
            </a:r>
          </a:p>
        </p:txBody>
      </p:sp>
      <p:sp>
        <p:nvSpPr>
          <p:cNvPr id="28682" name="Line 9"/>
          <p:cNvSpPr>
            <a:spLocks noChangeShapeType="1"/>
          </p:cNvSpPr>
          <p:nvPr/>
        </p:nvSpPr>
        <p:spPr bwMode="auto">
          <a:xfrm flipH="1" flipV="1">
            <a:off x="6553200" y="3657600"/>
            <a:ext cx="228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8683" name="Rectangle 10"/>
          <p:cNvSpPr>
            <a:spLocks noChangeArrowheads="1"/>
          </p:cNvSpPr>
          <p:nvPr/>
        </p:nvSpPr>
        <p:spPr bwMode="auto">
          <a:xfrm>
            <a:off x="2379661" y="5128897"/>
            <a:ext cx="775493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l"/>
            <a:r>
              <a:rPr lang="hr-HR" altLang="sr-Latn-RS" sz="2000" dirty="0">
                <a:latin typeface="+mj-lt"/>
              </a:rPr>
              <a:t>U tablici pogledamo vrijednost Z za površinu 0</a:t>
            </a:r>
            <a:r>
              <a:rPr lang="en-US" altLang="sr-Latn-RS" sz="2000" dirty="0">
                <a:latin typeface="+mj-lt"/>
              </a:rPr>
              <a:t>.475</a:t>
            </a:r>
            <a:endParaRPr lang="hr-HR" altLang="sr-Latn-RS" sz="2000" dirty="0">
              <a:latin typeface="+mj-lt"/>
            </a:endParaRPr>
          </a:p>
          <a:p>
            <a:pPr algn="l"/>
            <a:endParaRPr lang="hr-HR" altLang="sr-Latn-RS" sz="2000" dirty="0">
              <a:latin typeface="+mj-lt"/>
            </a:endParaRPr>
          </a:p>
          <a:p>
            <a:pPr algn="l"/>
            <a:r>
              <a:rPr lang="en-US" altLang="sr-Latn-RS" sz="2000" dirty="0" err="1">
                <a:latin typeface="+mj-lt"/>
              </a:rPr>
              <a:t>z</a:t>
            </a:r>
            <a:r>
              <a:rPr lang="en-US" altLang="sr-Latn-RS" sz="2000" baseline="-25000" dirty="0" err="1">
                <a:latin typeface="+mj-lt"/>
              </a:rPr>
              <a:t>A</a:t>
            </a:r>
            <a:r>
              <a:rPr lang="en-US" altLang="sr-Latn-RS" sz="2000" dirty="0">
                <a:latin typeface="+mj-lt"/>
              </a:rPr>
              <a:t> = 1.96</a:t>
            </a:r>
            <a:r>
              <a:rPr lang="hr-HR" altLang="sr-Latn-RS" sz="2000" dirty="0">
                <a:latin typeface="+mj-lt"/>
              </a:rPr>
              <a:t>, budući </a:t>
            </a:r>
            <a:r>
              <a:rPr lang="en-US" altLang="sr-Latn-RS" sz="2000" dirty="0">
                <a:latin typeface="+mj-lt"/>
              </a:rPr>
              <a:t>P(z &gt; 1.96) = </a:t>
            </a:r>
            <a:r>
              <a:rPr lang="hr-HR" altLang="sr-Latn-RS" sz="2000" dirty="0">
                <a:latin typeface="+mj-lt"/>
              </a:rPr>
              <a:t>0</a:t>
            </a:r>
            <a:r>
              <a:rPr lang="en-US" altLang="sr-Latn-RS" sz="2000" dirty="0">
                <a:latin typeface="+mj-lt"/>
              </a:rPr>
              <a:t>.025, </a:t>
            </a:r>
            <a:r>
              <a:rPr lang="hr-HR" altLang="sr-Latn-RS" sz="2000" dirty="0">
                <a:latin typeface="+mj-lt"/>
              </a:rPr>
              <a:t>kažemo</a:t>
            </a:r>
            <a:r>
              <a:rPr lang="en-US" altLang="sr-Latn-RS" sz="2000" dirty="0">
                <a:latin typeface="+mj-lt"/>
              </a:rPr>
              <a:t>: </a:t>
            </a:r>
            <a:r>
              <a:rPr lang="en-US" altLang="sr-Latn-RS" sz="2000" b="1" dirty="0">
                <a:latin typeface="+mj-lt"/>
              </a:rPr>
              <a:t>z</a:t>
            </a:r>
            <a:r>
              <a:rPr lang="hr-HR" altLang="sr-Latn-RS" sz="2000" b="1" baseline="-25000" dirty="0">
                <a:latin typeface="+mj-lt"/>
              </a:rPr>
              <a:t>0.</a:t>
            </a:r>
            <a:r>
              <a:rPr lang="en-US" altLang="sr-Latn-RS" sz="2000" b="1" baseline="-25000" dirty="0">
                <a:latin typeface="+mj-lt"/>
              </a:rPr>
              <a:t>025</a:t>
            </a:r>
            <a:r>
              <a:rPr lang="en-US" altLang="sr-Latn-RS" sz="2000" b="1" dirty="0">
                <a:latin typeface="+mj-lt"/>
              </a:rPr>
              <a:t> = 1.96</a:t>
            </a:r>
          </a:p>
        </p:txBody>
      </p:sp>
    </p:spTree>
    <p:extLst>
      <p:ext uri="{BB962C8B-B14F-4D97-AF65-F5344CB8AC3E}">
        <p14:creationId xmlns:p14="http://schemas.microsoft.com/office/powerpoint/2010/main" val="19966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hr-HR" altLang="sr-Latn-RS" sz="2200" b="1" dirty="0"/>
              <a:t>Primjer</a:t>
            </a:r>
            <a:r>
              <a:rPr lang="en-US" altLang="sr-Latn-RS" sz="2200" b="1" dirty="0"/>
              <a:t>: </a:t>
            </a:r>
            <a:r>
              <a:rPr lang="hr-HR" altLang="sr-Latn-RS" sz="2200" dirty="0"/>
              <a:t>Vrijeme potrebno za sastavljanje jednog računala je normalno distribuirano sa srednjom vrijednosti 50 minuta i standardnom devijacijom od 10 minuta:</a:t>
            </a:r>
            <a:r>
              <a:rPr lang="en-US" altLang="sr-Latn-RS" sz="2200" dirty="0"/>
              <a:t> </a:t>
            </a:r>
          </a:p>
          <a:p>
            <a:pPr eaLnBrk="1" hangingPunct="1"/>
            <a:endParaRPr lang="en-US" altLang="sr-Latn-RS" sz="2200" dirty="0"/>
          </a:p>
          <a:p>
            <a:pPr eaLnBrk="1" hangingPunct="1"/>
            <a:endParaRPr lang="en-US" altLang="sr-Latn-RS" sz="2200" dirty="0"/>
          </a:p>
          <a:p>
            <a:pPr eaLnBrk="1" hangingPunct="1"/>
            <a:endParaRPr lang="en-US" altLang="sr-Latn-RS" sz="2200" dirty="0"/>
          </a:p>
          <a:p>
            <a:pPr eaLnBrk="1" hangingPunct="1"/>
            <a:endParaRPr lang="en-US" altLang="sr-Latn-RS" sz="2200" dirty="0"/>
          </a:p>
          <a:p>
            <a:pPr eaLnBrk="1" hangingPunct="1"/>
            <a:endParaRPr lang="hr-HR" altLang="sr-Latn-RS" sz="2200" dirty="0"/>
          </a:p>
          <a:p>
            <a:pPr eaLnBrk="1" hangingPunct="1"/>
            <a:r>
              <a:rPr lang="hr-HR" altLang="sr-Latn-RS" sz="2200" dirty="0"/>
              <a:t>Kolika je vjerojatnost da računalo bude sastavljeno između 45 i 60 minuta</a:t>
            </a:r>
            <a:r>
              <a:rPr lang="en-US" altLang="sr-Latn-RS" sz="2200" dirty="0"/>
              <a:t>?</a:t>
            </a:r>
          </a:p>
          <a:p>
            <a:pPr eaLnBrk="1" hangingPunct="1"/>
            <a:r>
              <a:rPr lang="hr-HR" altLang="sr-Latn-RS" sz="2200" dirty="0"/>
              <a:t>Algebarski: Koliki je</a:t>
            </a:r>
            <a:r>
              <a:rPr lang="en-US" altLang="sr-Latn-RS" sz="2200" dirty="0"/>
              <a:t> </a:t>
            </a:r>
            <a:r>
              <a:rPr lang="en-US" altLang="sr-Latn-RS" sz="2200" b="1" dirty="0"/>
              <a:t>P(45 &lt; X &lt; 60)</a:t>
            </a:r>
            <a:r>
              <a:rPr lang="en-US" altLang="sr-Latn-RS" sz="2200" dirty="0"/>
              <a:t>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6C712311-FA55-4D68-86DC-CEA5DD40C7A2}" type="slidenum">
              <a:rPr lang="en-US" altLang="sr-Latn-RS"/>
              <a:pPr>
                <a:defRPr/>
              </a:pPr>
              <a:t>202</a:t>
            </a:fld>
            <a:endParaRPr lang="en-US" altLang="sr-Latn-RS"/>
          </a:p>
        </p:txBody>
      </p:sp>
      <p:pic>
        <p:nvPicPr>
          <p:cNvPr id="18437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829756"/>
            <a:ext cx="3124200" cy="19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 Box 23"/>
          <p:cNvSpPr txBox="1">
            <a:spLocks noChangeArrowheads="1"/>
          </p:cNvSpPr>
          <p:nvPr/>
        </p:nvSpPr>
        <p:spPr bwMode="auto">
          <a:xfrm>
            <a:off x="6139449" y="3807770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145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b="1" dirty="0" smtClean="0"/>
              <a:t>P(45 &lt; X &lt; 60)</a:t>
            </a:r>
            <a:r>
              <a:rPr lang="en-US" altLang="sr-Latn-RS" dirty="0" smtClean="0"/>
              <a:t> ?</a:t>
            </a:r>
          </a:p>
          <a:p>
            <a:pPr eaLnBrk="1" hangingPunct="1"/>
            <a:endParaRPr lang="en-US" altLang="sr-Latn-RS" dirty="0" smtClean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A3D339D8-7C74-4F81-9A06-99543E69AEE3}" type="slidenum">
              <a:rPr lang="en-US" altLang="sr-Latn-RS"/>
              <a:pPr>
                <a:defRPr/>
              </a:pPr>
              <a:t>203</a:t>
            </a:fld>
            <a:endParaRPr lang="en-US" altLang="sr-Latn-RS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1"/>
            <a:ext cx="37846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088149" y="3464870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194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05201"/>
            <a:ext cx="38862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127" y="2743201"/>
            <a:ext cx="1930400" cy="1083169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5" name="AutoShape 8"/>
          <p:cNvSpPr>
            <a:spLocks noChangeArrowheads="1"/>
          </p:cNvSpPr>
          <p:nvPr/>
        </p:nvSpPr>
        <p:spPr bwMode="auto">
          <a:xfrm rot="5400000">
            <a:off x="4933951" y="2076451"/>
            <a:ext cx="685800" cy="647700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19466" name="AutoShape 9"/>
          <p:cNvSpPr>
            <a:spLocks noChangeArrowheads="1"/>
          </p:cNvSpPr>
          <p:nvPr/>
        </p:nvSpPr>
        <p:spPr bwMode="auto">
          <a:xfrm flipV="1">
            <a:off x="7010400" y="4038601"/>
            <a:ext cx="685800" cy="647700"/>
          </a:xfrm>
          <a:custGeom>
            <a:avLst/>
            <a:gdLst>
              <a:gd name="T0" fmla="*/ 480251 w 21600"/>
              <a:gd name="T1" fmla="*/ 0 h 21600"/>
              <a:gd name="T2" fmla="*/ 480251 w 21600"/>
              <a:gd name="T3" fmla="*/ 364571 h 21600"/>
              <a:gd name="T4" fmla="*/ 102775 w 21600"/>
              <a:gd name="T5" fmla="*/ 647700 h 21600"/>
              <a:gd name="T6" fmla="*/ 685800 w 21600"/>
              <a:gd name="T7" fmla="*/ 18228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hr-HR" sz="1351"/>
          </a:p>
        </p:txBody>
      </p:sp>
      <p:pic>
        <p:nvPicPr>
          <p:cNvPr id="1946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267201"/>
            <a:ext cx="4102100" cy="1835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7" name="Rectangle 24"/>
          <p:cNvSpPr>
            <a:spLocks noChangeArrowheads="1"/>
          </p:cNvSpPr>
          <p:nvPr/>
        </p:nvSpPr>
        <p:spPr bwMode="auto">
          <a:xfrm>
            <a:off x="5815874" y="1430338"/>
            <a:ext cx="45226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1800" dirty="0">
                <a:latin typeface="+mj-lt"/>
              </a:rPr>
              <a:t>…</a:t>
            </a:r>
            <a:r>
              <a:rPr lang="hr-HR" altLang="sr-Latn-RS" sz="1800" dirty="0">
                <a:latin typeface="+mj-lt"/>
              </a:rPr>
              <a:t>sredina </a:t>
            </a:r>
            <a:r>
              <a:rPr lang="en-US" altLang="sr-Latn-RS" sz="1800" dirty="0">
                <a:latin typeface="+mj-lt"/>
              </a:rPr>
              <a:t>50 min </a:t>
            </a:r>
            <a:r>
              <a:rPr lang="hr-HR" altLang="sr-Latn-RS" sz="1800" dirty="0">
                <a:latin typeface="+mj-lt"/>
              </a:rPr>
              <a:t>i standardna devijacija</a:t>
            </a:r>
            <a:r>
              <a:rPr lang="en-US" altLang="sr-Latn-RS" sz="1800" dirty="0">
                <a:latin typeface="+mj-lt"/>
              </a:rPr>
              <a:t> 10 min</a:t>
            </a:r>
          </a:p>
        </p:txBody>
      </p:sp>
    </p:spTree>
    <p:extLst>
      <p:ext uri="{BB962C8B-B14F-4D97-AF65-F5344CB8AC3E}">
        <p14:creationId xmlns:p14="http://schemas.microsoft.com/office/powerpoint/2010/main" val="42513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sr-Latn-RS" sz="2200" b="1" dirty="0"/>
              <a:t>P(–</a:t>
            </a:r>
            <a:r>
              <a:rPr lang="hr-HR" altLang="sr-Latn-RS" sz="2200" b="1" dirty="0"/>
              <a:t>0</a:t>
            </a:r>
            <a:r>
              <a:rPr lang="en-US" altLang="sr-Latn-RS" sz="2200" b="1" dirty="0"/>
              <a:t>.5 &lt; Z &lt; 1)</a:t>
            </a:r>
            <a:r>
              <a:rPr lang="en-US" altLang="sr-Latn-RS" sz="2200" dirty="0"/>
              <a:t> </a:t>
            </a:r>
            <a:r>
              <a:rPr lang="hr-HR" altLang="sr-Latn-RS" sz="2200" dirty="0"/>
              <a:t>izgleda ovako</a:t>
            </a:r>
            <a:r>
              <a:rPr lang="en-US" altLang="sr-Latn-RS" sz="2200" dirty="0"/>
              <a:t>:</a:t>
            </a:r>
          </a:p>
          <a:p>
            <a:pPr eaLnBrk="1" hangingPunct="1"/>
            <a:endParaRPr lang="en-US" altLang="sr-Latn-RS" sz="2200" dirty="0"/>
          </a:p>
          <a:p>
            <a:pPr marL="0" indent="0">
              <a:buNone/>
            </a:pPr>
            <a:r>
              <a:rPr lang="hr-HR" altLang="sr-Latn-RS" dirty="0"/>
              <a:t>Vjerojatnost je površina ispod krivulje</a:t>
            </a:r>
          </a:p>
          <a:p>
            <a:pPr marL="0" indent="0">
              <a:buNone/>
            </a:pPr>
            <a:endParaRPr lang="hr-HR" altLang="sr-Latn-RS" sz="2200" dirty="0"/>
          </a:p>
          <a:p>
            <a:pPr marL="0" indent="0">
              <a:buNone/>
            </a:pPr>
            <a:endParaRPr lang="en-US" altLang="sr-Latn-RS" dirty="0"/>
          </a:p>
          <a:p>
            <a:pPr marL="0" indent="0">
              <a:buNone/>
            </a:pPr>
            <a:r>
              <a:rPr lang="hr-HR" altLang="sr-Latn-RS" dirty="0"/>
              <a:t>Zbrojimo dva dijela:</a:t>
            </a:r>
            <a:endParaRPr lang="en-US" altLang="sr-Latn-RS" dirty="0"/>
          </a:p>
          <a:p>
            <a:pPr marL="0" indent="0">
              <a:buNone/>
            </a:pPr>
            <a:r>
              <a:rPr lang="en-US" altLang="sr-Latn-RS" dirty="0"/>
              <a:t>P(–</a:t>
            </a:r>
            <a:r>
              <a:rPr lang="hr-HR" altLang="sr-Latn-RS" dirty="0"/>
              <a:t>0</a:t>
            </a:r>
            <a:r>
              <a:rPr lang="en-US" altLang="sr-Latn-RS" dirty="0"/>
              <a:t>.5 &lt; Z &lt; 0) </a:t>
            </a:r>
            <a:r>
              <a:rPr lang="hr-HR" altLang="sr-Latn-RS" dirty="0"/>
              <a:t>i</a:t>
            </a:r>
            <a:endParaRPr lang="en-US" altLang="sr-Latn-RS" dirty="0"/>
          </a:p>
          <a:p>
            <a:pPr marL="0" indent="0">
              <a:buNone/>
            </a:pPr>
            <a:r>
              <a:rPr lang="en-US" altLang="sr-Latn-RS" dirty="0"/>
              <a:t>P(0 &lt; Z &lt; 1)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4668A1D5-4704-48F3-85DB-A7A9E619AEB4}" type="slidenum">
              <a:rPr lang="en-US" altLang="sr-Latn-RS"/>
              <a:pPr>
                <a:defRPr/>
              </a:pPr>
              <a:t>204</a:t>
            </a:fld>
            <a:endParaRPr lang="en-US" altLang="sr-Latn-RS"/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01749"/>
            <a:ext cx="4114800" cy="380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7"/>
          <p:cNvSpPr>
            <a:spLocks noChangeArrowheads="1"/>
          </p:cNvSpPr>
          <p:nvPr/>
        </p:nvSpPr>
        <p:spPr bwMode="auto">
          <a:xfrm>
            <a:off x="6324600" y="5308600"/>
            <a:ext cx="4114800" cy="330200"/>
          </a:xfrm>
          <a:prstGeom prst="rect">
            <a:avLst/>
          </a:prstGeom>
          <a:solidFill>
            <a:srgbClr val="CC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/>
          </a:p>
        </p:txBody>
      </p:sp>
      <p:sp>
        <p:nvSpPr>
          <p:cNvPr id="20487" name="Line 8"/>
          <p:cNvSpPr>
            <a:spLocks noChangeShapeType="1"/>
          </p:cNvSpPr>
          <p:nvPr/>
        </p:nvSpPr>
        <p:spPr bwMode="auto">
          <a:xfrm>
            <a:off x="8382000" y="12954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0488" name="Line 9"/>
          <p:cNvSpPr>
            <a:spLocks noChangeShapeType="1"/>
          </p:cNvSpPr>
          <p:nvPr/>
        </p:nvSpPr>
        <p:spPr bwMode="auto">
          <a:xfrm>
            <a:off x="8839201" y="2590800"/>
            <a:ext cx="11545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0489" name="Line 10"/>
          <p:cNvSpPr>
            <a:spLocks noChangeShapeType="1"/>
          </p:cNvSpPr>
          <p:nvPr/>
        </p:nvSpPr>
        <p:spPr bwMode="auto">
          <a:xfrm>
            <a:off x="8153400" y="1752600"/>
            <a:ext cx="0" cy="350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8196849" y="4645970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dirty="0"/>
              <a:t>0</a:t>
            </a:r>
          </a:p>
        </p:txBody>
      </p:sp>
      <p:sp>
        <p:nvSpPr>
          <p:cNvPr id="20491" name="Rectangle 13"/>
          <p:cNvSpPr>
            <a:spLocks noChangeArrowheads="1"/>
          </p:cNvSpPr>
          <p:nvPr/>
        </p:nvSpPr>
        <p:spPr bwMode="auto">
          <a:xfrm>
            <a:off x="7772402" y="5224613"/>
            <a:ext cx="13388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dirty="0"/>
              <a:t>–</a:t>
            </a:r>
            <a:r>
              <a:rPr lang="hr-HR" altLang="sr-Latn-RS" dirty="0"/>
              <a:t>0</a:t>
            </a:r>
            <a:r>
              <a:rPr lang="en-US" altLang="sr-Latn-RS" dirty="0"/>
              <a:t>.5 … 1</a:t>
            </a:r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4384965" y="2819400"/>
            <a:ext cx="3879273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0493" name="Line 15"/>
          <p:cNvSpPr>
            <a:spLocks noChangeShapeType="1"/>
          </p:cNvSpPr>
          <p:nvPr/>
        </p:nvSpPr>
        <p:spPr bwMode="auto">
          <a:xfrm flipV="1">
            <a:off x="4292390" y="3429000"/>
            <a:ext cx="4364183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329933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Kako koristiti tablicu</a:t>
            </a:r>
            <a:endParaRPr lang="en-US" altLang="sr-Latn-RS" dirty="0" smtClean="0">
              <a:solidFill>
                <a:srgbClr val="FF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1D3B8F8A-D8A4-42D9-82F0-6BBECA9F4B5D}" type="slidenum">
              <a:rPr lang="en-US" altLang="sr-Latn-RS"/>
              <a:pPr>
                <a:defRPr/>
              </a:pPr>
              <a:t>205</a:t>
            </a:fld>
            <a:endParaRPr lang="en-US" altLang="sr-Latn-R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2438400" y="2133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450850" indent="6350">
              <a:spcBef>
                <a:spcPct val="20000"/>
              </a:spcBef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r>
              <a:rPr lang="hr-HR" altLang="sr-Latn-RS" sz="1800" dirty="0"/>
              <a:t>Tablice daju vjerojatnosti</a:t>
            </a:r>
            <a:r>
              <a:rPr lang="en-US" altLang="sr-Latn-RS" sz="1800" b="1" dirty="0"/>
              <a:t> P(0 &lt; Z &lt; z)</a:t>
            </a:r>
          </a:p>
          <a:p>
            <a:pPr eaLnBrk="1" hangingPunct="1"/>
            <a:r>
              <a:rPr lang="hr-HR" altLang="sr-Latn-RS" sz="1800" dirty="0"/>
              <a:t>Prva kolona</a:t>
            </a:r>
            <a:r>
              <a:rPr lang="en-US" altLang="sr-Latn-RS" sz="1800" dirty="0"/>
              <a:t> = integer + </a:t>
            </a:r>
            <a:r>
              <a:rPr lang="hr-HR" altLang="sr-Latn-RS" sz="1800" dirty="0"/>
              <a:t>prva decimala</a:t>
            </a:r>
            <a:endParaRPr lang="en-US" altLang="sr-Latn-RS" sz="1800" dirty="0"/>
          </a:p>
          <a:p>
            <a:pPr eaLnBrk="1" hangingPunct="1"/>
            <a:r>
              <a:rPr lang="hr-HR" altLang="sr-Latn-RS" sz="1800" dirty="0"/>
              <a:t>Prvi redak</a:t>
            </a:r>
            <a:r>
              <a:rPr lang="en-US" altLang="sr-Latn-RS" sz="1800" dirty="0"/>
              <a:t> = </a:t>
            </a:r>
            <a:r>
              <a:rPr lang="hr-HR" altLang="sr-Latn-RS" sz="1800" dirty="0"/>
              <a:t>druga decimala</a:t>
            </a:r>
            <a:endParaRPr lang="en-US" altLang="sr-Latn-RS" sz="1800" dirty="0"/>
          </a:p>
          <a:p>
            <a:pPr eaLnBrk="1" hangingPunct="1"/>
            <a:endParaRPr lang="en-US" altLang="sr-Latn-RS" sz="1800" dirty="0"/>
          </a:p>
          <a:p>
            <a:pPr eaLnBrk="1" hangingPunct="1"/>
            <a:r>
              <a:rPr lang="en-US" altLang="sr-Latn-RS" sz="1800" dirty="0">
                <a:solidFill>
                  <a:srgbClr val="0000FF"/>
                </a:solidFill>
              </a:rPr>
              <a:t>P(0 &lt; Z &lt; 0.5) </a:t>
            </a:r>
            <a:endParaRPr lang="en-US" altLang="sr-Latn-RS" sz="1800" dirty="0"/>
          </a:p>
          <a:p>
            <a:pPr eaLnBrk="1" hangingPunct="1"/>
            <a:endParaRPr lang="en-US" altLang="sr-Latn-RS" sz="18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800" dirty="0">
                <a:solidFill>
                  <a:srgbClr val="FF0000"/>
                </a:solidFill>
              </a:rPr>
              <a:t>P(0 &lt; Z &lt; 1)</a:t>
            </a:r>
          </a:p>
          <a:p>
            <a:pPr eaLnBrk="1" hangingPunct="1"/>
            <a:endParaRPr lang="en-US" altLang="sr-Latn-RS" sz="18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sr-Latn-RS" sz="1800" b="1" dirty="0"/>
              <a:t>P(–.5 &lt; Z &lt; 1) = </a:t>
            </a:r>
            <a:r>
              <a:rPr lang="hr-HR" altLang="sr-Latn-RS" sz="1800" b="1" dirty="0"/>
              <a:t>0</a:t>
            </a:r>
            <a:r>
              <a:rPr lang="en-US" altLang="sr-Latn-RS" sz="1800" b="1" dirty="0"/>
              <a:t>.1915 + </a:t>
            </a:r>
            <a:r>
              <a:rPr lang="hr-HR" altLang="sr-Latn-RS" sz="1800" b="1" dirty="0"/>
              <a:t>0</a:t>
            </a:r>
            <a:r>
              <a:rPr lang="en-US" altLang="sr-Latn-RS" sz="1800" b="1" dirty="0"/>
              <a:t>.3414 = </a:t>
            </a:r>
            <a:r>
              <a:rPr lang="hr-HR" altLang="sr-Latn-RS" sz="1800" b="1" dirty="0"/>
              <a:t>0</a:t>
            </a:r>
            <a:r>
              <a:rPr lang="en-US" altLang="sr-Latn-RS" sz="1800" b="1" dirty="0"/>
              <a:t>.5328</a:t>
            </a:r>
          </a:p>
          <a:p>
            <a:pPr eaLnBrk="1" hangingPunct="1"/>
            <a:endParaRPr lang="en-US" altLang="sr-Latn-RS" sz="1800" b="1" dirty="0"/>
          </a:p>
          <a:p>
            <a:pPr eaLnBrk="1" hangingPunct="1"/>
            <a:r>
              <a:rPr lang="hr-HR" altLang="sr-Latn-RS" sz="1800" b="1" dirty="0"/>
              <a:t>Vjerojatnost za sastavljanje računala</a:t>
            </a:r>
          </a:p>
          <a:p>
            <a:pPr eaLnBrk="1" hangingPunct="1"/>
            <a:r>
              <a:rPr lang="hr-HR" altLang="sr-Latn-RS" sz="1800" b="1" dirty="0"/>
              <a:t>između 45 i 60 minuta </a:t>
            </a:r>
            <a:r>
              <a:rPr lang="en-US" altLang="sr-Latn-RS" sz="1800" b="1" dirty="0"/>
              <a:t> =</a:t>
            </a:r>
            <a:r>
              <a:rPr lang="hr-HR" altLang="sr-Latn-RS" sz="1800" b="1" dirty="0"/>
              <a:t> 0</a:t>
            </a:r>
            <a:r>
              <a:rPr lang="en-US" altLang="sr-Latn-RS" sz="1800" b="1" dirty="0"/>
              <a:t>.5328</a:t>
            </a:r>
            <a:r>
              <a:rPr lang="hr-HR" altLang="sr-Latn-RS" sz="1800" b="1" dirty="0"/>
              <a:t> = 53.28%</a:t>
            </a:r>
            <a:endParaRPr lang="en-US" altLang="sr-Latn-RS" sz="1800" dirty="0"/>
          </a:p>
          <a:p>
            <a:pPr eaLnBrk="1" hangingPunct="1"/>
            <a:endParaRPr lang="en-US" altLang="sr-Latn-RS" sz="1800" dirty="0"/>
          </a:p>
        </p:txBody>
      </p:sp>
      <p:pic>
        <p:nvPicPr>
          <p:cNvPr id="215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1" y="2062162"/>
            <a:ext cx="3721100" cy="372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Oval 6"/>
          <p:cNvSpPr>
            <a:spLocks noChangeArrowheads="1"/>
          </p:cNvSpPr>
          <p:nvPr/>
        </p:nvSpPr>
        <p:spPr bwMode="auto">
          <a:xfrm>
            <a:off x="7162800" y="3962400"/>
            <a:ext cx="609600" cy="2286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/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7239000" y="5181600"/>
            <a:ext cx="609600" cy="228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hr-HR" altLang="sr-Latn-RS"/>
          </a:p>
        </p:txBody>
      </p:sp>
      <p:sp>
        <p:nvSpPr>
          <p:cNvPr id="21513" name="Freeform 12"/>
          <p:cNvSpPr>
            <a:spLocks/>
          </p:cNvSpPr>
          <p:nvPr/>
        </p:nvSpPr>
        <p:spPr bwMode="auto">
          <a:xfrm>
            <a:off x="3810000" y="3632200"/>
            <a:ext cx="3429000" cy="406400"/>
          </a:xfrm>
          <a:custGeom>
            <a:avLst/>
            <a:gdLst>
              <a:gd name="T0" fmla="*/ 0 w 2160"/>
              <a:gd name="T1" fmla="*/ 25400 h 256"/>
              <a:gd name="T2" fmla="*/ 1676400 w 2160"/>
              <a:gd name="T3" fmla="*/ 25400 h 256"/>
              <a:gd name="T4" fmla="*/ 990600 w 2160"/>
              <a:gd name="T5" fmla="*/ 177800 h 256"/>
              <a:gd name="T6" fmla="*/ 3429000 w 2160"/>
              <a:gd name="T7" fmla="*/ 406400 h 2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" h="256">
                <a:moveTo>
                  <a:pt x="0" y="16"/>
                </a:moveTo>
                <a:cubicBezTo>
                  <a:pt x="476" y="8"/>
                  <a:pt x="952" y="0"/>
                  <a:pt x="1056" y="16"/>
                </a:cubicBezTo>
                <a:cubicBezTo>
                  <a:pt x="1160" y="32"/>
                  <a:pt x="440" y="72"/>
                  <a:pt x="624" y="112"/>
                </a:cubicBezTo>
                <a:cubicBezTo>
                  <a:pt x="808" y="152"/>
                  <a:pt x="1484" y="204"/>
                  <a:pt x="2160" y="256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1514" name="Freeform 14"/>
          <p:cNvSpPr>
            <a:spLocks/>
          </p:cNvSpPr>
          <p:nvPr/>
        </p:nvSpPr>
        <p:spPr bwMode="auto">
          <a:xfrm>
            <a:off x="3810000" y="4305301"/>
            <a:ext cx="3657600" cy="876300"/>
          </a:xfrm>
          <a:custGeom>
            <a:avLst/>
            <a:gdLst>
              <a:gd name="T0" fmla="*/ 0 w 2304"/>
              <a:gd name="T1" fmla="*/ 38100 h 552"/>
              <a:gd name="T2" fmla="*/ 2286000 w 2304"/>
              <a:gd name="T3" fmla="*/ 38100 h 552"/>
              <a:gd name="T4" fmla="*/ 1905000 w 2304"/>
              <a:gd name="T5" fmla="*/ 266700 h 552"/>
              <a:gd name="T6" fmla="*/ 3657600 w 2304"/>
              <a:gd name="T7" fmla="*/ 876300 h 5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04" h="552">
                <a:moveTo>
                  <a:pt x="0" y="24"/>
                </a:moveTo>
                <a:cubicBezTo>
                  <a:pt x="620" y="12"/>
                  <a:pt x="1240" y="0"/>
                  <a:pt x="1440" y="24"/>
                </a:cubicBezTo>
                <a:cubicBezTo>
                  <a:pt x="1640" y="48"/>
                  <a:pt x="1056" y="80"/>
                  <a:pt x="1200" y="168"/>
                </a:cubicBezTo>
                <a:cubicBezTo>
                  <a:pt x="1344" y="256"/>
                  <a:pt x="1824" y="404"/>
                  <a:pt x="2304" y="552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25167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Kolika je vjerojatnost</a:t>
            </a:r>
            <a:r>
              <a:rPr lang="en-US" altLang="sr-Latn-RS" sz="2200" dirty="0"/>
              <a:t> P(Z &gt; 1.6)?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285CFD3C-8201-4C40-A238-0CF92835162E}" type="slidenum">
              <a:rPr lang="en-US" altLang="sr-Latn-RS"/>
              <a:pPr>
                <a:defRPr/>
              </a:pPr>
              <a:t>206</a:t>
            </a:fld>
            <a:endParaRPr lang="en-US" altLang="sr-Latn-RS"/>
          </a:p>
        </p:txBody>
      </p:sp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88914"/>
            <a:ext cx="4648200" cy="28402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</p:pic>
      <p:sp>
        <p:nvSpPr>
          <p:cNvPr id="22534" name="Text Box 5"/>
          <p:cNvSpPr txBox="1">
            <a:spLocks noChangeArrowheads="1"/>
          </p:cNvSpPr>
          <p:nvPr/>
        </p:nvSpPr>
        <p:spPr bwMode="auto">
          <a:xfrm>
            <a:off x="5652155" y="4602133"/>
            <a:ext cx="324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6435334" y="4598958"/>
            <a:ext cx="5405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1.6</a:t>
            </a: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>
            <a:off x="67056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2537" name="Text Box 8"/>
          <p:cNvSpPr txBox="1">
            <a:spLocks noChangeArrowheads="1"/>
          </p:cNvSpPr>
          <p:nvPr/>
        </p:nvSpPr>
        <p:spPr bwMode="auto">
          <a:xfrm>
            <a:off x="6934200" y="1809692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1.6) = .4452</a:t>
            </a: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H="1">
            <a:off x="6248400" y="2286000"/>
            <a:ext cx="2057400" cy="1371600"/>
          </a:xfrm>
          <a:prstGeom prst="line">
            <a:avLst/>
          </a:prstGeom>
          <a:noFill/>
          <a:ln w="19050">
            <a:solidFill>
              <a:schemeClr val="accent6">
                <a:lumMod val="75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2539" name="Text Box 10"/>
          <p:cNvSpPr txBox="1">
            <a:spLocks noChangeArrowheads="1"/>
          </p:cNvSpPr>
          <p:nvPr/>
        </p:nvSpPr>
        <p:spPr bwMode="auto">
          <a:xfrm>
            <a:off x="3238500" y="5496078"/>
            <a:ext cx="5715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1.6) = .5 – P(0 &lt; Z &lt; 1.6)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.4452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20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.0548</a:t>
            </a:r>
          </a:p>
        </p:txBody>
      </p:sp>
      <p:sp>
        <p:nvSpPr>
          <p:cNvPr id="22540" name="Text Box 11"/>
          <p:cNvSpPr txBox="1">
            <a:spLocks noChangeArrowheads="1"/>
          </p:cNvSpPr>
          <p:nvPr/>
        </p:nvSpPr>
        <p:spPr bwMode="auto">
          <a:xfrm>
            <a:off x="7778721" y="4267201"/>
            <a:ext cx="298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2541" name="Freeform 12"/>
          <p:cNvSpPr>
            <a:spLocks/>
          </p:cNvSpPr>
          <p:nvPr/>
        </p:nvSpPr>
        <p:spPr bwMode="auto">
          <a:xfrm>
            <a:off x="6629401" y="4267200"/>
            <a:ext cx="2044700" cy="2057400"/>
          </a:xfrm>
          <a:custGeom>
            <a:avLst/>
            <a:gdLst>
              <a:gd name="T0" fmla="*/ 0 w 1288"/>
              <a:gd name="T1" fmla="*/ 2057400 h 1296"/>
              <a:gd name="T2" fmla="*/ 1905000 w 1288"/>
              <a:gd name="T3" fmla="*/ 1600200 h 1296"/>
              <a:gd name="T4" fmla="*/ 838200 w 1288"/>
              <a:gd name="T5" fmla="*/ 0 h 1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88" h="1296">
                <a:moveTo>
                  <a:pt x="0" y="1296"/>
                </a:moveTo>
                <a:cubicBezTo>
                  <a:pt x="556" y="1260"/>
                  <a:pt x="1112" y="1224"/>
                  <a:pt x="1200" y="1008"/>
                </a:cubicBezTo>
                <a:cubicBezTo>
                  <a:pt x="1288" y="792"/>
                  <a:pt x="908" y="396"/>
                  <a:pt x="528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24231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Izračun normalnih vjerojatnosti</a:t>
            </a:r>
            <a:endParaRPr lang="en-US" altLang="sr-Latn-RS" sz="2707" dirty="0"/>
          </a:p>
        </p:txBody>
      </p:sp>
      <p:sp>
        <p:nvSpPr>
          <p:cNvPr id="2355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Kolika je vjerojatnost</a:t>
            </a:r>
            <a:r>
              <a:rPr lang="en-US" altLang="sr-Latn-RS" sz="2200" dirty="0"/>
              <a:t> P(Z </a:t>
            </a:r>
            <a:r>
              <a:rPr lang="hr-HR" altLang="sr-Latn-RS" sz="2200" dirty="0"/>
              <a:t>&lt; -2.23</a:t>
            </a:r>
            <a:r>
              <a:rPr lang="en-US" altLang="sr-Latn-RS" sz="2200" dirty="0"/>
              <a:t>)?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52893985-3804-4650-9903-9C52BAC29FCD}" type="slidenum">
              <a:rPr lang="en-US" altLang="sr-Latn-RS"/>
              <a:pPr>
                <a:defRPr/>
              </a:pPr>
              <a:t>207</a:t>
            </a:fld>
            <a:endParaRPr lang="en-US" altLang="sr-Latn-RS"/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2179637"/>
            <a:ext cx="4994275" cy="305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5672439" y="4853840"/>
            <a:ext cx="324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6770168" y="4775881"/>
            <a:ext cx="6799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2.23</a:t>
            </a:r>
          </a:p>
        </p:txBody>
      </p:sp>
      <p:sp>
        <p:nvSpPr>
          <p:cNvPr id="23560" name="Line 7"/>
          <p:cNvSpPr>
            <a:spLocks noChangeShapeType="1"/>
          </p:cNvSpPr>
          <p:nvPr/>
        </p:nvSpPr>
        <p:spPr bwMode="auto">
          <a:xfrm>
            <a:off x="70104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3561" name="Text Box 8"/>
          <p:cNvSpPr txBox="1">
            <a:spLocks noChangeArrowheads="1"/>
          </p:cNvSpPr>
          <p:nvPr/>
        </p:nvSpPr>
        <p:spPr bwMode="auto">
          <a:xfrm>
            <a:off x="8001000" y="2190692"/>
            <a:ext cx="2667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2.23)</a:t>
            </a:r>
          </a:p>
        </p:txBody>
      </p:sp>
      <p:sp>
        <p:nvSpPr>
          <p:cNvPr id="23562" name="Line 9"/>
          <p:cNvSpPr>
            <a:spLocks noChangeShapeType="1"/>
          </p:cNvSpPr>
          <p:nvPr/>
        </p:nvSpPr>
        <p:spPr bwMode="auto">
          <a:xfrm flipH="1">
            <a:off x="6096000" y="2438400"/>
            <a:ext cx="2057400" cy="13716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3563" name="Text Box 10"/>
          <p:cNvSpPr txBox="1">
            <a:spLocks noChangeArrowheads="1"/>
          </p:cNvSpPr>
          <p:nvPr/>
        </p:nvSpPr>
        <p:spPr bwMode="auto">
          <a:xfrm>
            <a:off x="4114801" y="5461171"/>
            <a:ext cx="48387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-2.23) = P(Z &gt; 2.23)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– P(0 &lt; Z &lt; 2.23)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20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.0129</a:t>
            </a:r>
          </a:p>
        </p:txBody>
      </p:sp>
      <p:sp>
        <p:nvSpPr>
          <p:cNvPr id="23564" name="Text Box 11"/>
          <p:cNvSpPr txBox="1">
            <a:spLocks noChangeArrowheads="1"/>
          </p:cNvSpPr>
          <p:nvPr/>
        </p:nvSpPr>
        <p:spPr bwMode="auto">
          <a:xfrm>
            <a:off x="7962092" y="4565282"/>
            <a:ext cx="298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3565" name="Line 12"/>
          <p:cNvSpPr>
            <a:spLocks noChangeShapeType="1"/>
          </p:cNvSpPr>
          <p:nvPr/>
        </p:nvSpPr>
        <p:spPr bwMode="auto">
          <a:xfrm>
            <a:off x="46482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3566" name="Text Box 13"/>
          <p:cNvSpPr txBox="1">
            <a:spLocks noChangeArrowheads="1"/>
          </p:cNvSpPr>
          <p:nvPr/>
        </p:nvSpPr>
        <p:spPr bwMode="auto">
          <a:xfrm>
            <a:off x="4267202" y="4830733"/>
            <a:ext cx="7729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-2.23</a:t>
            </a:r>
          </a:p>
        </p:txBody>
      </p:sp>
      <p:sp>
        <p:nvSpPr>
          <p:cNvPr id="23567" name="Text Box 14"/>
          <p:cNvSpPr txBox="1">
            <a:spLocks noChangeArrowheads="1"/>
          </p:cNvSpPr>
          <p:nvPr/>
        </p:nvSpPr>
        <p:spPr bwMode="auto">
          <a:xfrm>
            <a:off x="7086600" y="3154333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&gt; 2.23)</a:t>
            </a:r>
          </a:p>
        </p:txBody>
      </p:sp>
      <p:sp>
        <p:nvSpPr>
          <p:cNvPr id="23568" name="Line 15"/>
          <p:cNvSpPr>
            <a:spLocks noChangeShapeType="1"/>
          </p:cNvSpPr>
          <p:nvPr/>
        </p:nvSpPr>
        <p:spPr bwMode="auto">
          <a:xfrm flipH="1">
            <a:off x="7696200" y="3505200"/>
            <a:ext cx="685800" cy="7620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3569" name="Text Box 16"/>
          <p:cNvSpPr txBox="1">
            <a:spLocks noChangeArrowheads="1"/>
          </p:cNvSpPr>
          <p:nvPr/>
        </p:nvSpPr>
        <p:spPr bwMode="auto">
          <a:xfrm>
            <a:off x="685800" y="3333692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008000"/>
                </a:solidFill>
                <a:latin typeface="Tahoma" panose="020B0604030504040204" pitchFamily="34" charset="0"/>
              </a:rPr>
              <a:t>P(Z &lt; -2.23)</a:t>
            </a:r>
          </a:p>
        </p:txBody>
      </p:sp>
      <p:sp>
        <p:nvSpPr>
          <p:cNvPr id="23570" name="Line 17"/>
          <p:cNvSpPr>
            <a:spLocks noChangeShapeType="1"/>
          </p:cNvSpPr>
          <p:nvPr/>
        </p:nvSpPr>
        <p:spPr bwMode="auto">
          <a:xfrm>
            <a:off x="3429000" y="3581400"/>
            <a:ext cx="685800" cy="8382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3571" name="Freeform 18"/>
          <p:cNvSpPr>
            <a:spLocks/>
          </p:cNvSpPr>
          <p:nvPr/>
        </p:nvSpPr>
        <p:spPr bwMode="auto">
          <a:xfrm>
            <a:off x="3810001" y="4343400"/>
            <a:ext cx="1917700" cy="2159000"/>
          </a:xfrm>
          <a:custGeom>
            <a:avLst/>
            <a:gdLst>
              <a:gd name="T0" fmla="*/ 1917700 w 1208"/>
              <a:gd name="T1" fmla="*/ 2057400 h 1360"/>
              <a:gd name="T2" fmla="*/ 1689100 w 1208"/>
              <a:gd name="T3" fmla="*/ 2133600 h 1360"/>
              <a:gd name="T4" fmla="*/ 546100 w 1208"/>
              <a:gd name="T5" fmla="*/ 1981200 h 1360"/>
              <a:gd name="T6" fmla="*/ 12700 w 1208"/>
              <a:gd name="T7" fmla="*/ 1066800 h 1360"/>
              <a:gd name="T8" fmla="*/ 622300 w 1208"/>
              <a:gd name="T9" fmla="*/ 0 h 1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8" h="1360">
                <a:moveTo>
                  <a:pt x="1208" y="1296"/>
                </a:moveTo>
                <a:cubicBezTo>
                  <a:pt x="1208" y="1324"/>
                  <a:pt x="1208" y="1352"/>
                  <a:pt x="1064" y="1344"/>
                </a:cubicBezTo>
                <a:cubicBezTo>
                  <a:pt x="920" y="1336"/>
                  <a:pt x="520" y="1360"/>
                  <a:pt x="344" y="1248"/>
                </a:cubicBezTo>
                <a:cubicBezTo>
                  <a:pt x="168" y="1136"/>
                  <a:pt x="0" y="880"/>
                  <a:pt x="8" y="672"/>
                </a:cubicBezTo>
                <a:cubicBezTo>
                  <a:pt x="16" y="464"/>
                  <a:pt x="204" y="232"/>
                  <a:pt x="392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17746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Izračun normalnih vjerojatnosti</a:t>
            </a:r>
            <a:endParaRPr lang="en-US" altLang="sr-Latn-RS" sz="4000" dirty="0"/>
          </a:p>
        </p:txBody>
      </p:sp>
      <p:sp>
        <p:nvSpPr>
          <p:cNvPr id="2458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Kolika je vjerojatnost</a:t>
            </a:r>
            <a:r>
              <a:rPr lang="en-US" altLang="sr-Latn-RS" sz="2200" dirty="0"/>
              <a:t> P(Z </a:t>
            </a:r>
            <a:r>
              <a:rPr lang="hr-HR" altLang="sr-Latn-RS" sz="2200" dirty="0"/>
              <a:t>&lt; 1.52</a:t>
            </a:r>
            <a:r>
              <a:rPr lang="en-US" altLang="sr-Latn-RS" sz="2200" dirty="0"/>
              <a:t>)?</a:t>
            </a:r>
          </a:p>
          <a:p>
            <a:pPr marL="0" indent="0">
              <a:buNone/>
            </a:pPr>
            <a:r>
              <a:rPr lang="en-US" altLang="sr-Latn-RS" dirty="0" smtClean="0"/>
              <a:t> 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6C7C5CC-DDBD-48BC-BF13-0EC3228740EE}" type="slidenum">
              <a:rPr lang="en-US" altLang="sr-Latn-RS"/>
              <a:pPr>
                <a:defRPr/>
              </a:pPr>
              <a:t>208</a:t>
            </a:fld>
            <a:endParaRPr lang="en-US" altLang="sr-Latn-RS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60904"/>
            <a:ext cx="5029200" cy="307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6000473" y="4933892"/>
            <a:ext cx="324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6705601" y="4953001"/>
            <a:ext cx="6799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1.52</a:t>
            </a:r>
          </a:p>
        </p:txBody>
      </p:sp>
      <p:sp>
        <p:nvSpPr>
          <p:cNvPr id="24584" name="Line 7"/>
          <p:cNvSpPr>
            <a:spLocks noChangeShapeType="1"/>
          </p:cNvSpPr>
          <p:nvPr/>
        </p:nvSpPr>
        <p:spPr bwMode="auto">
          <a:xfrm>
            <a:off x="70104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4585" name="Text Box 8"/>
          <p:cNvSpPr txBox="1">
            <a:spLocks noChangeArrowheads="1"/>
          </p:cNvSpPr>
          <p:nvPr/>
        </p:nvSpPr>
        <p:spPr bwMode="auto">
          <a:xfrm>
            <a:off x="1371600" y="2743201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0) = .5</a:t>
            </a:r>
          </a:p>
        </p:txBody>
      </p:sp>
      <p:sp>
        <p:nvSpPr>
          <p:cNvPr id="24586" name="Line 9"/>
          <p:cNvSpPr>
            <a:spLocks noChangeShapeType="1"/>
          </p:cNvSpPr>
          <p:nvPr/>
        </p:nvSpPr>
        <p:spPr bwMode="auto">
          <a:xfrm>
            <a:off x="4038600" y="3048000"/>
            <a:ext cx="1219200" cy="11430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4587" name="Text Box 10"/>
          <p:cNvSpPr txBox="1">
            <a:spLocks noChangeArrowheads="1"/>
          </p:cNvSpPr>
          <p:nvPr/>
        </p:nvSpPr>
        <p:spPr bwMode="auto">
          <a:xfrm>
            <a:off x="3238500" y="5537539"/>
            <a:ext cx="5715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P(Z &lt; 1.52) = .5 + P(0 &lt; Z &lt; 1.52)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.5 + .4357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20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.9357</a:t>
            </a:r>
          </a:p>
        </p:txBody>
      </p:sp>
      <p:sp>
        <p:nvSpPr>
          <p:cNvPr id="24588" name="Text Box 11"/>
          <p:cNvSpPr txBox="1">
            <a:spLocks noChangeArrowheads="1"/>
          </p:cNvSpPr>
          <p:nvPr/>
        </p:nvSpPr>
        <p:spPr bwMode="auto">
          <a:xfrm>
            <a:off x="8305801" y="4648201"/>
            <a:ext cx="298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4589" name="Text Box 12"/>
          <p:cNvSpPr txBox="1">
            <a:spLocks noChangeArrowheads="1"/>
          </p:cNvSpPr>
          <p:nvPr/>
        </p:nvSpPr>
        <p:spPr bwMode="auto">
          <a:xfrm>
            <a:off x="6553200" y="2419292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1.52)</a:t>
            </a:r>
          </a:p>
        </p:txBody>
      </p:sp>
      <p:sp>
        <p:nvSpPr>
          <p:cNvPr id="24590" name="Line 13"/>
          <p:cNvSpPr>
            <a:spLocks noChangeShapeType="1"/>
          </p:cNvSpPr>
          <p:nvPr/>
        </p:nvSpPr>
        <p:spPr bwMode="auto">
          <a:xfrm flipH="1">
            <a:off x="6705600" y="2743200"/>
            <a:ext cx="1219200" cy="11430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4591" name="Freeform 14"/>
          <p:cNvSpPr>
            <a:spLocks/>
          </p:cNvSpPr>
          <p:nvPr/>
        </p:nvSpPr>
        <p:spPr bwMode="auto">
          <a:xfrm>
            <a:off x="6553201" y="4114800"/>
            <a:ext cx="2476500" cy="2133600"/>
          </a:xfrm>
          <a:custGeom>
            <a:avLst/>
            <a:gdLst>
              <a:gd name="T0" fmla="*/ 228600 w 1560"/>
              <a:gd name="T1" fmla="*/ 2133600 h 1344"/>
              <a:gd name="T2" fmla="*/ 2438400 w 1560"/>
              <a:gd name="T3" fmla="*/ 1524000 h 1344"/>
              <a:gd name="T4" fmla="*/ 0 w 1560"/>
              <a:gd name="T5" fmla="*/ 0 h 13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60" h="1344">
                <a:moveTo>
                  <a:pt x="144" y="1344"/>
                </a:moveTo>
                <a:cubicBezTo>
                  <a:pt x="852" y="1264"/>
                  <a:pt x="1560" y="1184"/>
                  <a:pt x="1536" y="960"/>
                </a:cubicBezTo>
                <a:cubicBezTo>
                  <a:pt x="1512" y="736"/>
                  <a:pt x="756" y="368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27916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r-HR" altLang="sr-Latn-RS" sz="4000" dirty="0"/>
              <a:t>Izračun normalnih vjerojatnosti</a:t>
            </a:r>
            <a:endParaRPr lang="en-US" altLang="sr-Latn-RS" sz="4000" dirty="0"/>
          </a:p>
        </p:txBody>
      </p:sp>
      <p:sp>
        <p:nvSpPr>
          <p:cNvPr id="256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sz="2200" dirty="0"/>
              <a:t>Kolika je vjerojatnost</a:t>
            </a:r>
            <a:r>
              <a:rPr lang="en-US" altLang="sr-Latn-RS" sz="2200" dirty="0"/>
              <a:t> </a:t>
            </a:r>
            <a:r>
              <a:rPr lang="en-US" altLang="sr-Latn-RS" sz="2200" b="1" dirty="0">
                <a:solidFill>
                  <a:schemeClr val="accent6">
                    <a:lumMod val="50000"/>
                  </a:schemeClr>
                </a:solidFill>
              </a:rPr>
              <a:t>P(0.9 &lt; Z &lt; 1.9)</a:t>
            </a:r>
            <a:r>
              <a:rPr lang="en-US" altLang="sr-Latn-RS" sz="2200" dirty="0">
                <a:solidFill>
                  <a:schemeClr val="accent6">
                    <a:lumMod val="50000"/>
                  </a:schemeClr>
                </a:solidFill>
              </a:rPr>
              <a:t> ?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8D76AD51-F308-40CD-9F88-72D3B3780A7F}" type="slidenum">
              <a:rPr lang="en-US" altLang="sr-Latn-RS"/>
              <a:pPr>
                <a:defRPr/>
              </a:pPr>
              <a:t>209</a:t>
            </a:fld>
            <a:endParaRPr lang="en-US" altLang="sr-Latn-RS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2328809"/>
            <a:ext cx="4918075" cy="300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 Box 5"/>
          <p:cNvSpPr txBox="1">
            <a:spLocks noChangeArrowheads="1"/>
          </p:cNvSpPr>
          <p:nvPr/>
        </p:nvSpPr>
        <p:spPr bwMode="auto">
          <a:xfrm>
            <a:off x="5714999" y="4933892"/>
            <a:ext cx="324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0</a:t>
            </a: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6317468" y="4933892"/>
            <a:ext cx="5405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0.9</a:t>
            </a:r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64770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6019800" y="2266892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 &lt; Z &lt; 0.9)</a:t>
            </a:r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6172202" y="2596085"/>
            <a:ext cx="1322479" cy="604315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5611" name="Text Box 10"/>
          <p:cNvSpPr txBox="1">
            <a:spLocks noChangeArrowheads="1"/>
          </p:cNvSpPr>
          <p:nvPr/>
        </p:nvSpPr>
        <p:spPr bwMode="auto">
          <a:xfrm>
            <a:off x="1524000" y="5446883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 = P(0 &lt; Z &lt; 1.9) – P(0 &lt; Z &lt; 0.9)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=.4713 – .3159 </a:t>
            </a:r>
          </a:p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= </a:t>
            </a:r>
            <a:r>
              <a:rPr lang="en-US" altLang="sr-Latn-RS" sz="2000" b="1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.1554</a:t>
            </a:r>
          </a:p>
        </p:txBody>
      </p:sp>
      <p:sp>
        <p:nvSpPr>
          <p:cNvPr id="25612" name="Text Box 11"/>
          <p:cNvSpPr txBox="1">
            <a:spLocks noChangeArrowheads="1"/>
          </p:cNvSpPr>
          <p:nvPr/>
        </p:nvSpPr>
        <p:spPr bwMode="auto">
          <a:xfrm>
            <a:off x="8001001" y="4572001"/>
            <a:ext cx="2984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z</a:t>
            </a:r>
          </a:p>
        </p:txBody>
      </p:sp>
      <p:sp>
        <p:nvSpPr>
          <p:cNvPr id="25613" name="Text Box 12"/>
          <p:cNvSpPr txBox="1">
            <a:spLocks noChangeArrowheads="1"/>
          </p:cNvSpPr>
          <p:nvPr/>
        </p:nvSpPr>
        <p:spPr bwMode="auto">
          <a:xfrm>
            <a:off x="7162802" y="4933892"/>
            <a:ext cx="5405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rgbClr val="FF0000"/>
                </a:solidFill>
                <a:latin typeface="Tahoma" panose="020B0604030504040204" pitchFamily="34" charset="0"/>
              </a:rPr>
              <a:t>1.9</a:t>
            </a:r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>
            <a:off x="7391400" y="43434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6858000" y="3181292"/>
            <a:ext cx="381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sr-Latn-RS" sz="2000" dirty="0">
                <a:solidFill>
                  <a:schemeClr val="accent6">
                    <a:lumMod val="50000"/>
                  </a:schemeClr>
                </a:solidFill>
                <a:latin typeface="Tahoma" panose="020B0604030504040204" pitchFamily="34" charset="0"/>
              </a:rPr>
              <a:t>P(0.9 &lt; Z &lt; 1.9)</a:t>
            </a:r>
          </a:p>
        </p:txBody>
      </p:sp>
      <p:sp>
        <p:nvSpPr>
          <p:cNvPr id="25616" name="Line 15"/>
          <p:cNvSpPr>
            <a:spLocks noChangeShapeType="1"/>
          </p:cNvSpPr>
          <p:nvPr/>
        </p:nvSpPr>
        <p:spPr bwMode="auto">
          <a:xfrm flipH="1">
            <a:off x="6934200" y="3505200"/>
            <a:ext cx="1524000" cy="762000"/>
          </a:xfrm>
          <a:prstGeom prst="line">
            <a:avLst/>
          </a:prstGeom>
          <a:noFill/>
          <a:ln w="19050">
            <a:solidFill>
              <a:schemeClr val="accent6">
                <a:lumMod val="50000"/>
              </a:schemeClr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  <p:sp>
        <p:nvSpPr>
          <p:cNvPr id="25617" name="Freeform 16"/>
          <p:cNvSpPr>
            <a:spLocks/>
          </p:cNvSpPr>
          <p:nvPr/>
        </p:nvSpPr>
        <p:spPr bwMode="auto">
          <a:xfrm>
            <a:off x="6553201" y="4343401"/>
            <a:ext cx="2984500" cy="1960009"/>
          </a:xfrm>
          <a:custGeom>
            <a:avLst/>
            <a:gdLst>
              <a:gd name="T0" fmla="*/ 0 w 2216"/>
              <a:gd name="T1" fmla="*/ 2209800 h 1392"/>
              <a:gd name="T2" fmla="*/ 1676400 w 2216"/>
              <a:gd name="T3" fmla="*/ 1981200 h 1392"/>
              <a:gd name="T4" fmla="*/ 3276600 w 2216"/>
              <a:gd name="T5" fmla="*/ 1524000 h 1392"/>
              <a:gd name="T6" fmla="*/ 3124200 w 2216"/>
              <a:gd name="T7" fmla="*/ 1066800 h 1392"/>
              <a:gd name="T8" fmla="*/ 1371600 w 2216"/>
              <a:gd name="T9" fmla="*/ 533400 h 1392"/>
              <a:gd name="T10" fmla="*/ 609600 w 2216"/>
              <a:gd name="T11" fmla="*/ 0 h 13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6" h="1392">
                <a:moveTo>
                  <a:pt x="0" y="1392"/>
                </a:moveTo>
                <a:cubicBezTo>
                  <a:pt x="356" y="1356"/>
                  <a:pt x="712" y="1320"/>
                  <a:pt x="1056" y="1248"/>
                </a:cubicBezTo>
                <a:cubicBezTo>
                  <a:pt x="1400" y="1176"/>
                  <a:pt x="1912" y="1056"/>
                  <a:pt x="2064" y="960"/>
                </a:cubicBezTo>
                <a:cubicBezTo>
                  <a:pt x="2216" y="864"/>
                  <a:pt x="2168" y="776"/>
                  <a:pt x="1968" y="672"/>
                </a:cubicBezTo>
                <a:cubicBezTo>
                  <a:pt x="1768" y="568"/>
                  <a:pt x="1128" y="448"/>
                  <a:pt x="864" y="336"/>
                </a:cubicBezTo>
                <a:cubicBezTo>
                  <a:pt x="600" y="224"/>
                  <a:pt x="492" y="112"/>
                  <a:pt x="384" y="0"/>
                </a:cubicBezTo>
              </a:path>
            </a:pathLst>
          </a:custGeom>
          <a:noFill/>
          <a:ln w="1905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29345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/>
              <a:t>Traženje pomoći,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primjera korištenja funkcije </a:t>
            </a:r>
            <a:r>
              <a:rPr lang="hr-HR" dirty="0" err="1"/>
              <a:t>foo</a:t>
            </a:r>
            <a:r>
              <a:rPr lang="hr-HR" dirty="0"/>
              <a:t>:</a:t>
            </a:r>
          </a:p>
          <a:p>
            <a:pPr marL="0" indent="0">
              <a:buNone/>
            </a:pPr>
            <a:r>
              <a:rPr lang="hr-HR" b="1" dirty="0" smtClean="0"/>
              <a:t>			</a:t>
            </a: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</a:t>
            </a:r>
            <a:r>
              <a:rPr lang="hr-HR" dirty="0" err="1"/>
              <a:t>foo</a:t>
            </a:r>
            <a:r>
              <a:rPr lang="hr-HR" dirty="0" smtClean="0"/>
              <a:t>)</a:t>
            </a:r>
          </a:p>
          <a:p>
            <a:r>
              <a:rPr lang="hr-HR" dirty="0"/>
              <a:t>Pretraživanje dokumentacije o logističkoj regresiji: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</a:t>
            </a:r>
            <a:r>
              <a:rPr lang="hr-HR" dirty="0" err="1"/>
              <a:t>krige</a:t>
            </a:r>
            <a:r>
              <a:rPr lang="hr-HR" dirty="0"/>
              <a:t> </a:t>
            </a:r>
            <a:r>
              <a:rPr lang="hr-HR" dirty="0" err="1"/>
              <a:t>dimensions</a:t>
            </a:r>
            <a:r>
              <a:rPr lang="hr-HR" dirty="0"/>
              <a:t> do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match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Pretraživanje dokumentacije koja sadrži točan izraz "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regresssion</a:t>
            </a:r>
            <a:r>
              <a:rPr lang="hr-HR" dirty="0"/>
              <a:t>":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RSiteSearch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smtClean="0"/>
              <a:t>("{</a:t>
            </a:r>
            <a:r>
              <a:rPr lang="hr-HR" dirty="0" err="1"/>
              <a:t>logistic</a:t>
            </a:r>
            <a:r>
              <a:rPr lang="hr-HR" dirty="0"/>
              <a:t> </a:t>
            </a:r>
            <a:r>
              <a:rPr lang="hr-HR" dirty="0" err="1"/>
              <a:t>regression</a:t>
            </a:r>
            <a:r>
              <a:rPr lang="hr-HR" dirty="0"/>
              <a:t>}")</a:t>
            </a:r>
            <a:endParaRPr lang="hr-HR" b="1" dirty="0"/>
          </a:p>
          <a:p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018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4000" dirty="0"/>
              <a:t>Primjer</a:t>
            </a:r>
            <a:endParaRPr lang="en-US" altLang="sr-Latn-RS" sz="400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5301" y="914400"/>
            <a:ext cx="7607300" cy="5486400"/>
          </a:xfrm>
        </p:spPr>
        <p:txBody>
          <a:bodyPr/>
          <a:lstStyle/>
          <a:p>
            <a:pPr marL="0" indent="0" algn="just">
              <a:buNone/>
            </a:pPr>
            <a:r>
              <a:rPr lang="hr-HR" altLang="sr-Latn-RS" sz="2200" dirty="0"/>
              <a:t>Povrat investicije je normalno distribuiran sa sredinom 10% i standardnom devijacijom od 5%. Kolika je vjerojatnost gubitka novca</a:t>
            </a:r>
            <a:r>
              <a:rPr lang="en-US" altLang="sr-Latn-RS" sz="2200" dirty="0"/>
              <a:t>?</a:t>
            </a:r>
          </a:p>
          <a:p>
            <a:pPr eaLnBrk="1" hangingPunct="1"/>
            <a:endParaRPr lang="en-US" altLang="sr-Latn-RS" sz="2200" dirty="0"/>
          </a:p>
          <a:p>
            <a:pPr eaLnBrk="1" hangingPunct="1"/>
            <a:r>
              <a:rPr lang="hr-HR" altLang="sr-Latn-RS" sz="2200" dirty="0"/>
              <a:t>Kolika je vjerojatnost </a:t>
            </a:r>
            <a:r>
              <a:rPr lang="en-US" altLang="sr-Latn-RS" sz="2200" dirty="0"/>
              <a:t>P(X &lt; 0)</a:t>
            </a:r>
            <a:r>
              <a:rPr lang="hr-HR" altLang="sr-Latn-RS" sz="2200" dirty="0"/>
              <a:t>?</a:t>
            </a:r>
            <a:endParaRPr lang="en-US" altLang="sr-Latn-RS" sz="2200" dirty="0"/>
          </a:p>
          <a:p>
            <a:pPr eaLnBrk="1" hangingPunct="1"/>
            <a:endParaRPr lang="en-US" altLang="sr-Latn-RS" sz="2200" dirty="0"/>
          </a:p>
        </p:txBody>
      </p:sp>
      <p:graphicFrame>
        <p:nvGraphicFramePr>
          <p:cNvPr id="26629" name="Object 4"/>
          <p:cNvGraphicFramePr>
            <a:graphicFrameLocks noGrp="1" noChangeAspect="1"/>
          </p:cNvGraphicFramePr>
          <p:nvPr>
            <p:ph sz="half" idx="2"/>
            <p:extLst/>
          </p:nvPr>
        </p:nvGraphicFramePr>
        <p:xfrm>
          <a:off x="1996017" y="4114801"/>
          <a:ext cx="2802467" cy="1985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3" imgW="1612900" imgH="1143000" progId="Equation.3">
                  <p:embed/>
                </p:oleObj>
              </mc:Choice>
              <mc:Fallback>
                <p:oleObj name="Equation" r:id="rId3" imgW="1612900" imgH="1143000" progId="Equation.3">
                  <p:embed/>
                  <p:pic>
                    <p:nvPicPr>
                      <p:cNvPr id="266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017" y="4114801"/>
                        <a:ext cx="2802467" cy="1985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sr-Latn-RS"/>
              <a:t>8.</a:t>
            </a:r>
            <a:fld id="{9746F8CD-F6E7-4690-928E-100F75A617C5}" type="slidenum">
              <a:rPr lang="en-US" altLang="sr-Latn-RS"/>
              <a:pPr>
                <a:defRPr/>
              </a:pPr>
              <a:t>210</a:t>
            </a:fld>
            <a:endParaRPr lang="en-US" altLang="sr-Latn-RS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10522"/>
          <a:stretch/>
        </p:blipFill>
        <p:spPr bwMode="auto">
          <a:xfrm>
            <a:off x="5257800" y="3056673"/>
            <a:ext cx="4648200" cy="318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0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Rstudio-u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endParaRPr lang="hr-HR" b="1" i="1" dirty="0" smtClean="0"/>
          </a:p>
          <a:p>
            <a:pPr marL="0" indent="0" algn="ctr">
              <a:buNone/>
            </a:pPr>
            <a:endParaRPr lang="hr-HR" b="1" i="1" dirty="0"/>
          </a:p>
          <a:p>
            <a:pPr marL="0" indent="0" algn="ctr">
              <a:buNone/>
            </a:pPr>
            <a:r>
              <a:rPr lang="hr-HR" b="1" i="1" dirty="0" smtClean="0"/>
              <a:t>„S720_11_vjerojatnosne_distribucije.R”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7502201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Distribucija statistike uzorka (eng. „sampling“ distribucija)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Zamislimo </a:t>
            </a:r>
            <a:r>
              <a:rPr lang="hr-HR" dirty="0"/>
              <a:t>da imamo mogućnost mnogo puta uzeti slučajne uzorke fiksne veličine n iz iste populacije od interesa</a:t>
            </a:r>
            <a:r>
              <a:rPr lang="hr-HR" dirty="0" smtClean="0"/>
              <a:t>...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9990866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Centralni granični teorem – (eng. “Central Limit Teorem” – CLT) i teorijska distribucija sredina uzoraka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Ukoliko uzmemo sve moguće slučajne uzorke fiksne veličine n (vrijedi samo za velike uzorke) iz bilo koje populacije koja ima </a:t>
            </a:r>
            <a:r>
              <a:rPr lang="hr-HR" dirty="0" smtClean="0"/>
              <a:t>određenu sredinu </a:t>
            </a:r>
            <a:r>
              <a:rPr lang="hr-HR" dirty="0"/>
              <a:t>i standardnu </a:t>
            </a:r>
            <a:r>
              <a:rPr lang="hr-HR" dirty="0" smtClean="0"/>
              <a:t>devijaciju, </a:t>
            </a:r>
            <a:r>
              <a:rPr lang="hr-HR" dirty="0"/>
              <a:t>distribucija sredina uzoraka ima parametre kako slijedi:</a:t>
            </a:r>
          </a:p>
          <a:p>
            <a:pPr marL="342882" lvl="1" indent="0">
              <a:buNone/>
            </a:pPr>
            <a:r>
              <a:rPr lang="hr-HR" dirty="0"/>
              <a:t>1)	sredina:   (distribucija sredina uzoraka ima sredinu jednaku populacijskoj);</a:t>
            </a:r>
          </a:p>
          <a:p>
            <a:pPr marL="342882" lvl="1" indent="0">
              <a:buNone/>
            </a:pPr>
            <a:r>
              <a:rPr lang="hr-HR" dirty="0"/>
              <a:t>2)	standardna devijacija:   (distribucije sredina uzoraka ima standardnu devijaciju manju od populacijske);</a:t>
            </a:r>
          </a:p>
          <a:p>
            <a:pPr marL="342882" lvl="1" indent="0">
              <a:buNone/>
            </a:pPr>
            <a:r>
              <a:rPr lang="hr-HR" dirty="0"/>
              <a:t>3)	distribucija sredina uzoraka je normalna bez obzira na distribuciju populacije iz koje smo uzorke vadili.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4328" y="4258077"/>
            <a:ext cx="2696841" cy="10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687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900" dirty="0" err="1"/>
              <a:t>Distribu</a:t>
            </a:r>
            <a:r>
              <a:rPr lang="hr-HR" altLang="sr-Latn-RS" sz="1900" dirty="0" err="1"/>
              <a:t>cija</a:t>
            </a:r>
            <a:r>
              <a:rPr lang="hr-HR" altLang="sr-Latn-RS" sz="1900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900" i="1" dirty="0"/>
              <a:t>X</a:t>
            </a:r>
            <a:r>
              <a:rPr lang="en-US" altLang="sr-Latn-RS" sz="1900" dirty="0"/>
              <a:t> (</a:t>
            </a:r>
            <a:r>
              <a:rPr lang="hr-HR" altLang="sr-Latn-RS" sz="1900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900" dirty="0"/>
              <a:t>Eksperiment: bacimo </a:t>
            </a:r>
            <a:r>
              <a:rPr lang="en-US" altLang="sr-Latn-RS" sz="1900" dirty="0"/>
              <a:t>100 </a:t>
            </a:r>
            <a:r>
              <a:rPr lang="hr-HR" altLang="sr-Latn-RS" sz="1900" dirty="0"/>
              <a:t> </a:t>
            </a:r>
            <a:r>
              <a:rPr lang="hr-HR" altLang="sr-Latn-RS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dirty="0"/>
              <a:t>Ponovimo eksperiment: </a:t>
            </a:r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 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500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5000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10,000 </a:t>
            </a:r>
            <a:r>
              <a:rPr lang="hr-HR" altLang="sr-Latn-RS" dirty="0"/>
              <a:t>puta.</a:t>
            </a:r>
            <a:endParaRPr lang="en-US" altLang="sr-Latn-RS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214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09740"/>
            <a:ext cx="4419600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7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dirty="0"/>
              <a:t>Centralni granični teorem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Utjecaj veličine uzorka</a:t>
            </a:r>
            <a:endParaRPr lang="en-US" altLang="sr-Latn-R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hr-HR" altLang="sr-Latn-R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900" dirty="0" err="1"/>
              <a:t>Distribu</a:t>
            </a:r>
            <a:r>
              <a:rPr lang="hr-HR" altLang="sr-Latn-RS" sz="1900" dirty="0" err="1"/>
              <a:t>cija</a:t>
            </a:r>
            <a:r>
              <a:rPr lang="hr-HR" altLang="sr-Latn-RS" sz="1900" dirty="0"/>
              <a:t> slučajne varijable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sr-Latn-RS" sz="1900" i="1" dirty="0"/>
              <a:t>X</a:t>
            </a:r>
            <a:r>
              <a:rPr lang="en-US" altLang="sr-Latn-RS" sz="1900" dirty="0"/>
              <a:t> (</a:t>
            </a:r>
            <a:r>
              <a:rPr lang="hr-HR" altLang="sr-Latn-RS" sz="1900" dirty="0"/>
              <a:t>broj dobivenih glava)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sz="1900" dirty="0"/>
              <a:t>Eksperiment: bacimo </a:t>
            </a:r>
            <a:r>
              <a:rPr lang="en-US" altLang="sr-Latn-RS" sz="1900" dirty="0"/>
              <a:t>100 </a:t>
            </a:r>
            <a:r>
              <a:rPr lang="hr-HR" altLang="sr-Latn-RS" sz="1900" dirty="0"/>
              <a:t> </a:t>
            </a:r>
            <a:r>
              <a:rPr lang="hr-HR" altLang="sr-Latn-RS" dirty="0"/>
              <a:t>puta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hr-HR" altLang="sr-Latn-RS" dirty="0"/>
              <a:t>Ponovimo eksperiment: </a:t>
            </a:r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 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500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5000</a:t>
            </a:r>
            <a:endParaRPr lang="hr-HR" altLang="sr-Latn-RS" dirty="0"/>
          </a:p>
          <a:p>
            <a:pPr marL="457189" indent="-457189">
              <a:buFont typeface="Wingdings" panose="05000000000000000000" pitchFamily="2" charset="2"/>
              <a:buAutoNum type="alphaLcParenR"/>
            </a:pPr>
            <a:r>
              <a:rPr lang="en-US" altLang="sr-Latn-RS" dirty="0"/>
              <a:t>10,000 </a:t>
            </a:r>
            <a:r>
              <a:rPr lang="hr-HR" altLang="sr-Latn-RS" dirty="0"/>
              <a:t>puta.</a:t>
            </a:r>
            <a:endParaRPr lang="en-US" altLang="sr-Latn-RS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215</a:t>
            </a:fld>
            <a:endParaRPr lang="en-US" altLang="sr-Latn-RS"/>
          </a:p>
        </p:txBody>
      </p:sp>
      <p:pic>
        <p:nvPicPr>
          <p:cNvPr id="5" name="Picture 4" descr="C:\Documents and Settings\Angelic Cole\My Documents\Excursions in Modern Mathematics Sixth Edition\TNBM_ART_FILES_w_FONTS\CHAPTER 16\AABIASZ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09740"/>
            <a:ext cx="4419600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52800" y="3276600"/>
            <a:ext cx="38100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hr-HR" altLang="sr-Latn-RS" sz="1600" dirty="0">
                <a:solidFill>
                  <a:schemeClr val="accent2">
                    <a:lumMod val="50000"/>
                  </a:schemeClr>
                </a:solidFill>
              </a:rPr>
              <a:t>Distribucija uzorka je </a:t>
            </a:r>
            <a:r>
              <a:rPr lang="hr-HR" altLang="sr-Latn-RS" sz="1600" dirty="0" err="1">
                <a:solidFill>
                  <a:schemeClr val="accent2">
                    <a:lumMod val="50000"/>
                  </a:schemeClr>
                </a:solidFill>
              </a:rPr>
              <a:t>vjerojatnosna</a:t>
            </a:r>
            <a:r>
              <a:rPr lang="hr-HR" altLang="sr-Latn-RS" sz="1600" dirty="0">
                <a:solidFill>
                  <a:schemeClr val="accent2">
                    <a:lumMod val="50000"/>
                  </a:schemeClr>
                </a:solidFill>
              </a:rPr>
              <a:t> distribucija statistike (npr. sredina) koja se formira nakon što uzorak veličine n ponavljano izvučemo iz populacije</a:t>
            </a:r>
            <a:r>
              <a:rPr lang="en-US" altLang="sr-Latn-RS" sz="1600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hr-HR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7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Inferencija – zaključivanje o populaciji na temelju reprezentativnog uzorka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Pogreška </a:t>
            </a:r>
            <a:r>
              <a:rPr lang="hr-HR" dirty="0" smtClean="0"/>
              <a:t>uzorkovanja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5" y="2788754"/>
            <a:ext cx="2095500" cy="524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34654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Interval pouzdanosti – stupanj pouzdanosti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b="1" dirty="0"/>
              <a:t>INTERVAL POUZDANOSTI: </a:t>
            </a:r>
            <a:r>
              <a:rPr lang="hr-HR" dirty="0"/>
              <a:t>daje raspon vrijednosti unutar kojih, na temelju reprezentativnog slučajnog uzorka, s određenom vjerojatnošću zaključujemo da se nalazi populacijski parametar.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b="1" dirty="0" smtClean="0"/>
              <a:t>STUPANJ </a:t>
            </a:r>
            <a:r>
              <a:rPr lang="hr-HR" b="1" dirty="0"/>
              <a:t>POUZDANOSTI: </a:t>
            </a:r>
            <a:r>
              <a:rPr lang="hr-HR" dirty="0"/>
              <a:t>Stupanj pouzdanosti od 95% znači: ukoliko kreiramo 100 intervala pouzdanosti (CI) na temelju 100 slučajnih uzoraka jednake veličine n uzetih iz iste populacije, očekujemo da će njih 95 (95%) sadržavati populacijski parametar.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481" y="3027429"/>
            <a:ext cx="5337756" cy="1815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8992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dirty="0"/>
              <a:t>1)	Populacijska standardna devijacija </a:t>
            </a:r>
            <a:r>
              <a:rPr lang="el-GR" dirty="0"/>
              <a:t>σ </a:t>
            </a:r>
            <a:r>
              <a:rPr lang="hr-HR" dirty="0"/>
              <a:t>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velik.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je:  kritična vrijednost standardne normalne distribucije s površinom (vjerojatnosti) </a:t>
            </a:r>
            <a:r>
              <a:rPr lang="el-GR" dirty="0"/>
              <a:t>α/2 </a:t>
            </a:r>
            <a:r>
              <a:rPr lang="hr-HR" dirty="0"/>
              <a:t>u svakom repu, </a:t>
            </a:r>
            <a:r>
              <a:rPr lang="hr-HR" dirty="0" smtClean="0"/>
              <a:t>a    /     standardna </a:t>
            </a:r>
            <a:r>
              <a:rPr lang="hr-HR" dirty="0"/>
              <a:t>greška sampling distribucije sredina.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-24622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 sz="240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15437" y="3511641"/>
          <a:ext cx="1663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1485900" imgH="558800" progId="Equation.3">
                  <p:embed/>
                </p:oleObj>
              </mc:Choice>
              <mc:Fallback>
                <p:oleObj name="Equation" r:id="rId3" imgW="1485900" imgH="5588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5437" y="3511641"/>
                        <a:ext cx="1663700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892685" y="4602051"/>
          <a:ext cx="215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5" imgW="164814" imgH="177492" progId="Equation.3">
                  <p:embed/>
                </p:oleObj>
              </mc:Choice>
              <mc:Fallback>
                <p:oleObj name="Equation" r:id="rId5" imgW="164814" imgH="177492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685" y="4602051"/>
                        <a:ext cx="2159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096001" y="4542713"/>
          <a:ext cx="342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7" imgW="330200" imgH="279400" progId="Equation.3">
                  <p:embed/>
                </p:oleObj>
              </mc:Choice>
              <mc:Fallback>
                <p:oleObj name="Equation" r:id="rId7" imgW="330200" imgH="2794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1" y="4542713"/>
                        <a:ext cx="34290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524000" y="-174440"/>
            <a:ext cx="299121" cy="34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r-HR" altLang="sr-Latn-RS" sz="1467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hr-HR" altLang="sr-Latn-R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5076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Procjena intervala pouzdanosti (CI) za populacijsku sredinu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r-HR" dirty="0"/>
              <a:t>2)	Populacijska standardna devijacija nije poznata;</a:t>
            </a:r>
          </a:p>
          <a:p>
            <a:pPr marL="0" indent="0">
              <a:buNone/>
            </a:pPr>
            <a:r>
              <a:rPr lang="hr-HR" dirty="0" smtClean="0"/>
              <a:t>Populacija </a:t>
            </a:r>
            <a:r>
              <a:rPr lang="hr-HR" dirty="0"/>
              <a:t>je normalno distribuirana;</a:t>
            </a:r>
          </a:p>
          <a:p>
            <a:pPr marL="0" indent="0">
              <a:buNone/>
            </a:pPr>
            <a:r>
              <a:rPr lang="hr-HR" dirty="0" smtClean="0"/>
              <a:t>Ukoliko </a:t>
            </a:r>
            <a:r>
              <a:rPr lang="hr-HR" dirty="0"/>
              <a:t>populacija nije normalno distribuirana, uzorak mora biti velik i tada se može koristiti Z standardna normalna distribucija, ali je bolje koristiti t-distribuciju;</a:t>
            </a:r>
          </a:p>
          <a:p>
            <a:pPr marL="0" indent="0">
              <a:buNone/>
            </a:pPr>
            <a:r>
              <a:rPr lang="hr-HR" dirty="0" smtClean="0"/>
              <a:t>Ako </a:t>
            </a:r>
            <a:r>
              <a:rPr lang="hr-HR" dirty="0"/>
              <a:t>je uzorak mali, za interval pouzdanosti populacijske sredine koristi se t distribuciju (uvjet: varijabla na uzorku normalno distribuirana)</a:t>
            </a:r>
          </a:p>
          <a:p>
            <a:pPr marL="0" indent="0">
              <a:buNone/>
            </a:pPr>
            <a:r>
              <a:rPr lang="hr-HR" dirty="0"/>
              <a:t>Interval pouzdanosti populacijske sredine računa se po formuli: 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gdje je:  kritična vrijednost t distribucije sa stupnjevima slobode df=n-1 i površinom (vjerojatnosti) </a:t>
            </a:r>
            <a:r>
              <a:rPr lang="el-GR" dirty="0"/>
              <a:t>α/2 </a:t>
            </a:r>
            <a:r>
              <a:rPr lang="hr-HR" dirty="0"/>
              <a:t>u svakom repu, a s/ standardna greška sampling distribucije sredina izračunata iz standardne devijacije uzorka.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727201" y="-4302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 sz="240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283200" y="4187064"/>
          <a:ext cx="1625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3" imgW="1459866" imgH="571252" progId="Equation.3">
                  <p:embed/>
                </p:oleObj>
              </mc:Choice>
              <mc:Fallback>
                <p:oleObj name="Equation" r:id="rId3" imgW="1459866" imgH="571252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4187064"/>
                        <a:ext cx="16256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383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/>
              <a:t>Traženje dokumentacije o instaliranim paketima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Osnovna stranica za traženje dokumentacije o korištenju sustava R i njegovih paketa u specifičnim analizama je </a:t>
            </a:r>
            <a:br>
              <a:rPr lang="hr-HR" dirty="0"/>
            </a:b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		</a:t>
            </a:r>
            <a:r>
              <a:rPr lang="hr-HR" u="sng" dirty="0" smtClean="0">
                <a:hlinkClick r:id="rId2"/>
              </a:rPr>
              <a:t>http</a:t>
            </a:r>
            <a:r>
              <a:rPr lang="hr-HR" u="sng" dirty="0">
                <a:hlinkClick r:id="rId2"/>
              </a:rPr>
              <a:t>://www.r-project.org/other-docs.html</a:t>
            </a:r>
            <a:endParaRPr lang="hr-HR" b="1" dirty="0"/>
          </a:p>
          <a:p>
            <a:r>
              <a:rPr lang="hr-HR" dirty="0"/>
              <a:t>Vinjete su opcionalni dokumenti vezani za određeni korisnički paket</a:t>
            </a:r>
            <a:r>
              <a:rPr lang="hr-HR" dirty="0" smtClean="0"/>
              <a:t>. </a:t>
            </a:r>
            <a:r>
              <a:rPr lang="hr-HR" dirty="0"/>
              <a:t>Prikaz svih dostupnih vinjeta instaliranih paketa možemo vidjeti ako unesemo sljedeće: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()</a:t>
            </a:r>
          </a:p>
          <a:p>
            <a:r>
              <a:rPr lang="hr-HR" dirty="0"/>
              <a:t>Ukoliko želimo vinjete unutar određenog paketa: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vignette</a:t>
            </a:r>
            <a:r>
              <a:rPr lang="hr-HR" dirty="0" smtClean="0"/>
              <a:t>("</a:t>
            </a:r>
            <a:r>
              <a:rPr lang="hr-HR" dirty="0" err="1"/>
              <a:t>ime_paketa</a:t>
            </a:r>
            <a:r>
              <a:rPr lang="hr-HR" dirty="0"/>
              <a:t>")</a:t>
            </a:r>
          </a:p>
          <a:p>
            <a:r>
              <a:rPr lang="hr-HR" dirty="0" smtClean="0"/>
              <a:t>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/>
              <a:t>() </a:t>
            </a:r>
            <a:r>
              <a:rPr lang="hr-HR" dirty="0" smtClean="0"/>
              <a:t>- vinjete </a:t>
            </a:r>
            <a:r>
              <a:rPr lang="hr-HR" dirty="0"/>
              <a:t>svih paketa koji su instalirani na našem sustavu ili samo određenog paketa kojeg smo definirali u naredbi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r>
              <a:rPr lang="hr-HR" dirty="0" smtClean="0"/>
              <a:t>			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browseVignettes</a:t>
            </a:r>
            <a:r>
              <a:rPr lang="hr-HR" dirty="0" smtClean="0"/>
              <a:t>(</a:t>
            </a:r>
            <a:r>
              <a:rPr lang="hr-HR" dirty="0" err="1" smtClean="0"/>
              <a:t>spacetime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9487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Testiranje hipoteza</a:t>
            </a:r>
          </a:p>
        </p:txBody>
      </p:sp>
      <p:pic>
        <p:nvPicPr>
          <p:cNvPr id="370690" name="Picture 2" descr="https://encrypted-tbn3.gstatic.com/images?q=tbn:ANd9GcRXTRcGMg1EtSuy6W0678N0ywLqi5R6Z9q1zeIS19bymLX0NVV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6" y="2112371"/>
            <a:ext cx="3714751" cy="343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4571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Testiranje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Postupak prilikom testiranja hipoteza je sljedeći:</a:t>
            </a:r>
          </a:p>
          <a:p>
            <a:pPr marL="342882" lvl="1" indent="0">
              <a:buNone/>
            </a:pPr>
            <a:endParaRPr lang="hr-HR" dirty="0" smtClean="0"/>
          </a:p>
          <a:p>
            <a:pPr marL="342882" lvl="1" indent="0">
              <a:buNone/>
            </a:pPr>
            <a:r>
              <a:rPr lang="hr-HR" dirty="0" smtClean="0"/>
              <a:t></a:t>
            </a:r>
            <a:r>
              <a:rPr lang="hr-HR" dirty="0"/>
              <a:t>	</a:t>
            </a:r>
            <a:r>
              <a:rPr lang="hr-HR" sz="1433" dirty="0"/>
              <a:t>Definiramo istraživačku hipotezu</a:t>
            </a:r>
            <a:r>
              <a:rPr lang="hr-HR" sz="1433" dirty="0"/>
              <a:t>.</a:t>
            </a:r>
          </a:p>
          <a:p>
            <a:pPr marL="342882" lvl="1" indent="0">
              <a:buNone/>
            </a:pPr>
            <a:r>
              <a:rPr lang="hr-HR" sz="1433" dirty="0"/>
              <a:t></a:t>
            </a:r>
            <a:r>
              <a:rPr lang="hr-HR" sz="1433" dirty="0"/>
              <a:t>	Definiramo statističke hipoteze: H0 (nulta hipotezu) i HA (alternativna hipoteza).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Hipoteza </a:t>
            </a:r>
            <a:r>
              <a:rPr lang="hr-HR" dirty="0"/>
              <a:t>H0 se najčešće definira na način da formuliramo tvrdnju suprotnu od istraživačke hipoteze. HA je suprotna H0. </a:t>
            </a:r>
          </a:p>
          <a:p>
            <a:pPr marL="0" indent="0">
              <a:buNone/>
            </a:pPr>
            <a:r>
              <a:rPr lang="hr-HR" dirty="0"/>
              <a:t>Odredimo standarde:</a:t>
            </a:r>
          </a:p>
          <a:p>
            <a:pPr marL="342882" lvl="1" indent="0">
              <a:buNone/>
            </a:pPr>
            <a:r>
              <a:rPr lang="hr-HR" dirty="0"/>
              <a:t>	nivo značajnosti </a:t>
            </a:r>
            <a:r>
              <a:rPr lang="el-GR" dirty="0"/>
              <a:t>α </a:t>
            </a:r>
            <a:r>
              <a:rPr lang="hr-HR" dirty="0"/>
              <a:t>odbacivanja nulte hipoteze (pogreška tipa 1, tj. pogreška s kojom smo spremni raditi); </a:t>
            </a:r>
            <a:r>
              <a:rPr lang="el-GR" dirty="0"/>
              <a:t>α </a:t>
            </a:r>
            <a:r>
              <a:rPr lang="hr-HR" dirty="0"/>
              <a:t>uobičajeno ima vrijednost 0.05 ili 0.01.</a:t>
            </a:r>
          </a:p>
          <a:p>
            <a:pPr marL="342882" lvl="1" indent="0">
              <a:buNone/>
            </a:pPr>
            <a:r>
              <a:rPr lang="hr-HR" dirty="0"/>
              <a:t>	odredimo da li ćemo koristiti jednostrani ili dvostrani test.</a:t>
            </a:r>
          </a:p>
          <a:p>
            <a:pPr marL="342882" lvl="1" indent="0">
              <a:buNone/>
            </a:pPr>
            <a:r>
              <a:rPr lang="hr-HR" dirty="0"/>
              <a:t>	izračunamo test statistiku (npr. t-vrijednost).</a:t>
            </a:r>
          </a:p>
          <a:p>
            <a:pPr marL="342882" lvl="1" indent="0">
              <a:buNone/>
            </a:pPr>
            <a:r>
              <a:rPr lang="hr-HR" dirty="0"/>
              <a:t>	donesemo zaključak o hipotezi H0.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361275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hr-HR" altLang="sr-Latn-RS" sz="2707" dirty="0"/>
              <a:t>Testiranje hipoteze - postupak</a:t>
            </a:r>
            <a:endParaRPr lang="en-US" altLang="sr-Latn-RS" sz="2707" dirty="0"/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1966687" y="1564821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što uspoređujemo</a:t>
            </a:r>
            <a:r>
              <a:rPr lang="hr-HR" altLang="sr-Latn-RS" dirty="0" smtClean="0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/>
              <a:t>Odredimo H0 (nultu hipotezu) i HA (alternativnu hipotezu).</a:t>
            </a:r>
          </a:p>
          <a:p>
            <a:pPr marL="400041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hr-HR" altLang="sr-Latn-RS" dirty="0"/>
          </a:p>
          <a:p>
            <a:pPr marL="400041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dirty="0"/>
              <a:t>Odredimo </a:t>
            </a:r>
            <a:r>
              <a:rPr lang="hr-HR" altLang="sr-Latn-RS" dirty="0"/>
              <a:t>standarde – na kojoj preciznosti želimo zaključivati.</a:t>
            </a:r>
          </a:p>
          <a:p>
            <a:pPr marL="400041" lvl="1" indent="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hr-HR" altLang="sr-Latn-RS" dirty="0"/>
              <a:t>Odredimo da li nas zanima jednostrani ili dvostrani test.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Izračunamo </a:t>
            </a:r>
            <a:r>
              <a:rPr lang="hr-HR" altLang="sr-Latn-RS" dirty="0"/>
              <a:t>testnu statistiku (npr. t-vrijednost).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hr-HR" altLang="sr-Latn-RS" dirty="0" smtClean="0"/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hr-HR" altLang="sr-Latn-RS" dirty="0" smtClean="0"/>
              <a:t>Donesemo </a:t>
            </a:r>
            <a:r>
              <a:rPr lang="hr-HR" altLang="sr-Latn-RS" dirty="0"/>
              <a:t>zaključak o hipotezi.</a:t>
            </a:r>
          </a:p>
        </p:txBody>
      </p:sp>
      <p:sp>
        <p:nvSpPr>
          <p:cNvPr id="1136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DCF493-546D-4A3E-936B-438BD973E9D8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222</a:t>
            </a:fld>
            <a:endParaRPr lang="en-US" altLang="sr-Latn-RS" sz="1400"/>
          </a:p>
        </p:txBody>
      </p:sp>
    </p:spTree>
    <p:extLst>
      <p:ext uri="{BB962C8B-B14F-4D97-AF65-F5344CB8AC3E}">
        <p14:creationId xmlns:p14="http://schemas.microsoft.com/office/powerpoint/2010/main" val="385224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Pogreška tipa 1 – </a:t>
            </a:r>
            <a:r>
              <a:rPr lang="el-GR" dirty="0"/>
              <a:t>α (</a:t>
            </a:r>
            <a:r>
              <a:rPr lang="hr-HR" dirty="0"/>
              <a:t>alfa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r>
              <a:rPr lang="hr-HR" sz="1733" dirty="0"/>
              <a:t>Ovaj </a:t>
            </a:r>
            <a:r>
              <a:rPr lang="hr-HR" sz="1733" dirty="0"/>
              <a:t>tip pogreške je slučaj kada odbacimo nultu hipotezu (H0) kada ona vrijedi. Nazivamo je i pogreška tipa 1, pogreška prve vrste. Pogrešku tipa 1 </a:t>
            </a:r>
            <a:r>
              <a:rPr lang="hr-HR" sz="1733" dirty="0"/>
              <a:t>određujemo </a:t>
            </a:r>
            <a:r>
              <a:rPr lang="hr-HR" sz="1733" dirty="0"/>
              <a:t>na početku procesa testiranja. </a:t>
            </a:r>
            <a:endParaRPr lang="hr-HR" sz="1733" dirty="0"/>
          </a:p>
          <a:p>
            <a:pPr marL="0" indent="0">
              <a:buNone/>
            </a:pPr>
            <a:endParaRPr lang="hr-HR" dirty="0"/>
          </a:p>
          <a:p>
            <a:r>
              <a:rPr lang="hr-HR" dirty="0"/>
              <a:t>Pogreška tipa 2 (</a:t>
            </a:r>
            <a:r>
              <a:rPr lang="el-GR" dirty="0"/>
              <a:t>β – </a:t>
            </a:r>
            <a:r>
              <a:rPr lang="hr-HR" dirty="0"/>
              <a:t>beta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r>
              <a:rPr lang="hr-HR" sz="1733" dirty="0"/>
              <a:t>Drugi </a:t>
            </a:r>
            <a:r>
              <a:rPr lang="hr-HR" sz="1733" dirty="0"/>
              <a:t>tip pogreške prilikom testiranja je ne-odbacivanje H0 kada ona ne vrijedi. Pogreška tipa 2 zove se i pogreška druge vrste.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81209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64" y="1897804"/>
            <a:ext cx="5759873" cy="3062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950439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altLang="sr-Latn-RS" sz="2707" dirty="0"/>
              <a:t>Testiranje hipoteza – problem 2</a:t>
            </a:r>
            <a:endParaRPr lang="en-US" altLang="sr-Latn-RS" sz="2707" dirty="0"/>
          </a:p>
        </p:txBody>
      </p:sp>
      <p:grpSp>
        <p:nvGrpSpPr>
          <p:cNvPr id="674819" name="Group 3"/>
          <p:cNvGrpSpPr>
            <a:grpSpLocks/>
          </p:cNvGrpSpPr>
          <p:nvPr/>
        </p:nvGrpSpPr>
        <p:grpSpPr bwMode="auto">
          <a:xfrm>
            <a:off x="2438400" y="1474631"/>
            <a:ext cx="7315200" cy="4038600"/>
            <a:chOff x="-3" y="-3"/>
            <a:chExt cx="3807" cy="1754"/>
          </a:xfrm>
        </p:grpSpPr>
        <p:grpSp>
          <p:nvGrpSpPr>
            <p:cNvPr id="674820" name="Group 4"/>
            <p:cNvGrpSpPr>
              <a:grpSpLocks/>
            </p:cNvGrpSpPr>
            <p:nvPr/>
          </p:nvGrpSpPr>
          <p:grpSpPr bwMode="auto">
            <a:xfrm>
              <a:off x="0" y="0"/>
              <a:ext cx="3801" cy="1748"/>
              <a:chOff x="0" y="0"/>
              <a:chExt cx="3801" cy="1748"/>
            </a:xfrm>
          </p:grpSpPr>
          <p:grpSp>
            <p:nvGrpSpPr>
              <p:cNvPr id="674821" name="Group 5"/>
              <p:cNvGrpSpPr>
                <a:grpSpLocks/>
              </p:cNvGrpSpPr>
              <p:nvPr/>
            </p:nvGrpSpPr>
            <p:grpSpPr bwMode="auto">
              <a:xfrm>
                <a:off x="0" y="0"/>
                <a:ext cx="1267" cy="826"/>
                <a:chOff x="0" y="0"/>
                <a:chExt cx="1267" cy="826"/>
              </a:xfrm>
            </p:grpSpPr>
            <p:sp>
              <p:nvSpPr>
                <p:cNvPr id="674822" name="Rectangle 6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181" cy="8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Naša odluka (Temeljem uzorka)</a:t>
                  </a:r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23" name="Rectangle 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67" cy="82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24" name="Group 8"/>
              <p:cNvGrpSpPr>
                <a:grpSpLocks/>
              </p:cNvGrpSpPr>
              <p:nvPr/>
            </p:nvGrpSpPr>
            <p:grpSpPr bwMode="auto">
              <a:xfrm>
                <a:off x="1267" y="0"/>
                <a:ext cx="2534" cy="384"/>
                <a:chOff x="1267" y="0"/>
                <a:chExt cx="2534" cy="384"/>
              </a:xfrm>
            </p:grpSpPr>
            <p:sp>
              <p:nvSpPr>
                <p:cNvPr id="674825" name="Rectangle 9"/>
                <p:cNvSpPr>
                  <a:spLocks noChangeArrowheads="1"/>
                </p:cNvSpPr>
                <p:nvPr/>
              </p:nvSpPr>
              <p:spPr bwMode="auto">
                <a:xfrm>
                  <a:off x="1310" y="0"/>
                  <a:ext cx="244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/>
                <a:lstStyle/>
                <a:p>
                  <a:pPr lvl="1"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Zamislimo da je ovo ISTINA</a:t>
                  </a:r>
                </a:p>
                <a:p>
                  <a:pPr lvl="1"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Pravo stanje hipoteze</a:t>
                  </a:r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26" name="Rectangle 10"/>
                <p:cNvSpPr>
                  <a:spLocks noChangeArrowheads="1"/>
                </p:cNvSpPr>
                <p:nvPr/>
              </p:nvSpPr>
              <p:spPr bwMode="auto">
                <a:xfrm>
                  <a:off x="1267" y="0"/>
                  <a:ext cx="2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27" name="Group 11"/>
              <p:cNvGrpSpPr>
                <a:grpSpLocks/>
              </p:cNvGrpSpPr>
              <p:nvPr/>
            </p:nvGrpSpPr>
            <p:grpSpPr bwMode="auto">
              <a:xfrm>
                <a:off x="1267" y="384"/>
                <a:ext cx="1267" cy="442"/>
                <a:chOff x="1267" y="384"/>
                <a:chExt cx="1267" cy="442"/>
              </a:xfrm>
            </p:grpSpPr>
            <p:sp>
              <p:nvSpPr>
                <p:cNvPr id="674828" name="Rectangle 12"/>
                <p:cNvSpPr>
                  <a:spLocks noChangeArrowheads="1"/>
                </p:cNvSpPr>
                <p:nvPr/>
              </p:nvSpPr>
              <p:spPr bwMode="auto">
                <a:xfrm>
                  <a:off x="1310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H0 vrijedi</a:t>
                  </a:r>
                </a:p>
                <a:p>
                  <a:pPr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29" name="Rectangle 13"/>
                <p:cNvSpPr>
                  <a:spLocks noChangeArrowheads="1"/>
                </p:cNvSpPr>
                <p:nvPr/>
              </p:nvSpPr>
              <p:spPr bwMode="auto">
                <a:xfrm>
                  <a:off x="1267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30" name="Group 14"/>
              <p:cNvGrpSpPr>
                <a:grpSpLocks/>
              </p:cNvGrpSpPr>
              <p:nvPr/>
            </p:nvGrpSpPr>
            <p:grpSpPr bwMode="auto">
              <a:xfrm>
                <a:off x="2534" y="384"/>
                <a:ext cx="1267" cy="442"/>
                <a:chOff x="2534" y="384"/>
                <a:chExt cx="1267" cy="442"/>
              </a:xfrm>
            </p:grpSpPr>
            <p:sp>
              <p:nvSpPr>
                <p:cNvPr id="6748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577" y="384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H0 ne vrijedi</a:t>
                  </a:r>
                </a:p>
                <a:p>
                  <a:pPr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(Optuženik je kriv)</a:t>
                  </a:r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32" name="Rectangle 16"/>
                <p:cNvSpPr>
                  <a:spLocks noChangeArrowheads="1"/>
                </p:cNvSpPr>
                <p:nvPr/>
              </p:nvSpPr>
              <p:spPr bwMode="auto">
                <a:xfrm>
                  <a:off x="2534" y="384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33" name="Group 17"/>
              <p:cNvGrpSpPr>
                <a:grpSpLocks/>
              </p:cNvGrpSpPr>
              <p:nvPr/>
            </p:nvGrpSpPr>
            <p:grpSpPr bwMode="auto">
              <a:xfrm>
                <a:off x="0" y="826"/>
                <a:ext cx="1267" cy="442"/>
                <a:chOff x="0" y="826"/>
                <a:chExt cx="1267" cy="442"/>
              </a:xfrm>
            </p:grpSpPr>
            <p:sp>
              <p:nvSpPr>
                <p:cNvPr id="67483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351" dirty="0">
                      <a:latin typeface="+mj-lt"/>
                    </a:rPr>
                    <a:t>Odbacimo H0</a:t>
                  </a:r>
                </a:p>
                <a:p>
                  <a:r>
                    <a:rPr lang="hr-HR" altLang="sr-Latn-RS" sz="1351" dirty="0">
                      <a:latin typeface="+mj-lt"/>
                    </a:rPr>
                    <a:t>(H0= Optuženik kriv)</a:t>
                  </a:r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35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36" name="Group 20"/>
              <p:cNvGrpSpPr>
                <a:grpSpLocks/>
              </p:cNvGrpSpPr>
              <p:nvPr/>
            </p:nvGrpSpPr>
            <p:grpSpPr bwMode="auto">
              <a:xfrm>
                <a:off x="1267" y="826"/>
                <a:ext cx="1267" cy="442"/>
                <a:chOff x="1267" y="826"/>
                <a:chExt cx="1267" cy="442"/>
              </a:xfrm>
            </p:grpSpPr>
            <p:sp>
              <p:nvSpPr>
                <p:cNvPr id="674837" name="Rectangle 21"/>
                <p:cNvSpPr>
                  <a:spLocks noChangeArrowheads="1"/>
                </p:cNvSpPr>
                <p:nvPr/>
              </p:nvSpPr>
              <p:spPr bwMode="auto">
                <a:xfrm>
                  <a:off x="1310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altLang="sr-Latn-RS" sz="1600" dirty="0">
                      <a:latin typeface="+mj-lt"/>
                      <a:cs typeface="Times New Roman" panose="02020603050405020304" pitchFamily="18" charset="0"/>
                    </a:rPr>
                    <a:t>Nevina osoba ide u zatvor (možda krivac ide na slobodu)</a:t>
                  </a:r>
                </a:p>
                <a:p>
                  <a:pPr algn="ctr"/>
                  <a:r>
                    <a:rPr lang="hr-HR" altLang="sr-Latn-RS" sz="1600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600" i="1" dirty="0">
                      <a:cs typeface="Times New Roman" panose="02020603050405020304" pitchFamily="18" charset="0"/>
                    </a:rPr>
                    <a:t>α</a:t>
                  </a:r>
                  <a:r>
                    <a:rPr lang="hr-HR" altLang="sr-Latn-RS" sz="1600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600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600" i="1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38" name="Rectangle 22"/>
                <p:cNvSpPr>
                  <a:spLocks noChangeArrowheads="1"/>
                </p:cNvSpPr>
                <p:nvPr/>
              </p:nvSpPr>
              <p:spPr bwMode="auto">
                <a:xfrm>
                  <a:off x="1267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39" name="Group 23"/>
              <p:cNvGrpSpPr>
                <a:grpSpLocks/>
              </p:cNvGrpSpPr>
              <p:nvPr/>
            </p:nvGrpSpPr>
            <p:grpSpPr bwMode="auto">
              <a:xfrm>
                <a:off x="2534" y="826"/>
                <a:ext cx="1267" cy="442"/>
                <a:chOff x="2534" y="826"/>
                <a:chExt cx="1267" cy="442"/>
              </a:xfrm>
            </p:grpSpPr>
            <p:sp>
              <p:nvSpPr>
                <p:cNvPr id="674840" name="Rectangle 24"/>
                <p:cNvSpPr>
                  <a:spLocks noChangeArrowheads="1"/>
                </p:cNvSpPr>
                <p:nvPr/>
              </p:nvSpPr>
              <p:spPr bwMode="auto">
                <a:xfrm>
                  <a:off x="2577" y="826"/>
                  <a:ext cx="1181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endParaRPr lang="en-US" altLang="sr-Latn-RS" sz="1351" i="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351" dirty="0">
                      <a:solidFill>
                        <a:srgbClr val="3333FF"/>
                      </a:solidFill>
                      <a:latin typeface="+mj-lt"/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351" dirty="0">
                    <a:solidFill>
                      <a:srgbClr val="3333FF"/>
                    </a:solidFill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351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1" name="Rectangle 25"/>
                <p:cNvSpPr>
                  <a:spLocks noChangeArrowheads="1"/>
                </p:cNvSpPr>
                <p:nvPr/>
              </p:nvSpPr>
              <p:spPr bwMode="auto">
                <a:xfrm>
                  <a:off x="2534" y="826"/>
                  <a:ext cx="1267" cy="44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42" name="Group 26"/>
              <p:cNvGrpSpPr>
                <a:grpSpLocks/>
              </p:cNvGrpSpPr>
              <p:nvPr/>
            </p:nvGrpSpPr>
            <p:grpSpPr bwMode="auto">
              <a:xfrm>
                <a:off x="0" y="1268"/>
                <a:ext cx="1267" cy="480"/>
                <a:chOff x="0" y="1268"/>
                <a:chExt cx="1267" cy="480"/>
              </a:xfrm>
            </p:grpSpPr>
            <p:sp>
              <p:nvSpPr>
                <p:cNvPr id="674843" name="Rectangle 27"/>
                <p:cNvSpPr>
                  <a:spLocks noChangeArrowheads="1"/>
                </p:cNvSpPr>
                <p:nvPr/>
              </p:nvSpPr>
              <p:spPr bwMode="auto">
                <a:xfrm>
                  <a:off x="43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Prihvatimo H1</a:t>
                  </a:r>
                </a:p>
                <a:p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(Optuženik nije kriv)</a:t>
                  </a:r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endParaRPr lang="en-US" altLang="sr-Latn-RS" sz="1351" dirty="0">
                    <a:latin typeface="+mj-lt"/>
                  </a:endParaRPr>
                </a:p>
              </p:txBody>
            </p:sp>
            <p:sp>
              <p:nvSpPr>
                <p:cNvPr id="674844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45" name="Group 29"/>
              <p:cNvGrpSpPr>
                <a:grpSpLocks/>
              </p:cNvGrpSpPr>
              <p:nvPr/>
            </p:nvGrpSpPr>
            <p:grpSpPr bwMode="auto">
              <a:xfrm>
                <a:off x="1267" y="1268"/>
                <a:ext cx="1267" cy="480"/>
                <a:chOff x="1267" y="1268"/>
                <a:chExt cx="1267" cy="480"/>
              </a:xfrm>
            </p:grpSpPr>
            <p:sp>
              <p:nvSpPr>
                <p:cNvPr id="674846" name="Rectangle 30"/>
                <p:cNvSpPr>
                  <a:spLocks noChangeArrowheads="1"/>
                </p:cNvSpPr>
                <p:nvPr/>
              </p:nvSpPr>
              <p:spPr bwMode="auto">
                <a:xfrm>
                  <a:off x="1310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152352" rIns="0" bIns="0"/>
                <a:lstStyle/>
                <a:p>
                  <a:pPr algn="ctr"/>
                  <a:endParaRPr lang="hr-HR" altLang="sr-Latn-RS" sz="1351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351" dirty="0">
                      <a:solidFill>
                        <a:srgbClr val="3333FF"/>
                      </a:solidFill>
                      <a:cs typeface="Times New Roman" panose="02020603050405020304" pitchFamily="18" charset="0"/>
                    </a:rPr>
                    <a:t>TOČNO</a:t>
                  </a:r>
                  <a:endParaRPr lang="en-US" altLang="sr-Latn-RS" sz="1351" dirty="0">
                    <a:solidFill>
                      <a:srgbClr val="3333FF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351" dirty="0">
                    <a:solidFill>
                      <a:srgbClr val="3333FF"/>
                    </a:solidFill>
                    <a:latin typeface="+mj-lt"/>
                  </a:endParaRPr>
                </a:p>
              </p:txBody>
            </p:sp>
            <p:sp>
              <p:nvSpPr>
                <p:cNvPr id="674847" name="Rectangle 31"/>
                <p:cNvSpPr>
                  <a:spLocks noChangeArrowheads="1"/>
                </p:cNvSpPr>
                <p:nvPr/>
              </p:nvSpPr>
              <p:spPr bwMode="auto">
                <a:xfrm>
                  <a:off x="1267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  <p:grpSp>
            <p:nvGrpSpPr>
              <p:cNvPr id="674848" name="Group 32"/>
              <p:cNvGrpSpPr>
                <a:grpSpLocks/>
              </p:cNvGrpSpPr>
              <p:nvPr/>
            </p:nvGrpSpPr>
            <p:grpSpPr bwMode="auto">
              <a:xfrm>
                <a:off x="2534" y="1268"/>
                <a:ext cx="1267" cy="480"/>
                <a:chOff x="2534" y="1268"/>
                <a:chExt cx="1267" cy="480"/>
              </a:xfrm>
            </p:grpSpPr>
            <p:sp>
              <p:nvSpPr>
                <p:cNvPr id="674849" name="Rectangle 33"/>
                <p:cNvSpPr>
                  <a:spLocks noChangeArrowheads="1"/>
                </p:cNvSpPr>
                <p:nvPr/>
              </p:nvSpPr>
              <p:spPr bwMode="auto">
                <a:xfrm>
                  <a:off x="2577" y="1268"/>
                  <a:ext cx="1181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hr-HR" sz="1351" dirty="0"/>
                    <a:t>Krivac ide na slobodu</a:t>
                  </a:r>
                  <a:endParaRPr lang="hr-HR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sr-Latn-RS" sz="1351" i="1" dirty="0">
                      <a:cs typeface="Times New Roman" panose="02020603050405020304" pitchFamily="18" charset="0"/>
                    </a:rPr>
                    <a:t>β</a:t>
                  </a:r>
                  <a:r>
                    <a:rPr lang="hr-HR" altLang="sr-Latn-RS" sz="1351" dirty="0">
                      <a:latin typeface="+mj-lt"/>
                      <a:cs typeface="Times New Roman" panose="02020603050405020304" pitchFamily="18" charset="0"/>
                    </a:rPr>
                    <a:t>)</a:t>
                  </a:r>
                  <a:endParaRPr lang="en-US" altLang="sr-Latn-RS" sz="1351" dirty="0">
                    <a:latin typeface="+mj-lt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altLang="sr-Latn-RS" sz="1351" dirty="0">
                    <a:solidFill>
                      <a:schemeClr val="accent1"/>
                    </a:solidFill>
                    <a:latin typeface="+mj-lt"/>
                  </a:endParaRPr>
                </a:p>
              </p:txBody>
            </p:sp>
            <p:sp>
              <p:nvSpPr>
                <p:cNvPr id="674850" name="Rectangle 34"/>
                <p:cNvSpPr>
                  <a:spLocks noChangeArrowheads="1"/>
                </p:cNvSpPr>
                <p:nvPr/>
              </p:nvSpPr>
              <p:spPr bwMode="auto">
                <a:xfrm>
                  <a:off x="2534" y="1268"/>
                  <a:ext cx="1267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hr-HR" sz="1351">
                    <a:latin typeface="+mj-lt"/>
                  </a:endParaRPr>
                </a:p>
              </p:txBody>
            </p:sp>
          </p:grpSp>
        </p:grpSp>
        <p:sp>
          <p:nvSpPr>
            <p:cNvPr id="674851" name="Rectangle 35"/>
            <p:cNvSpPr>
              <a:spLocks noChangeArrowheads="1"/>
            </p:cNvSpPr>
            <p:nvPr/>
          </p:nvSpPr>
          <p:spPr bwMode="auto">
            <a:xfrm>
              <a:off x="-3" y="-3"/>
              <a:ext cx="3807" cy="1754"/>
            </a:xfrm>
            <a:prstGeom prst="rect">
              <a:avLst/>
            </a:prstGeom>
            <a:noFill/>
            <a:ln w="11112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hr-HR" sz="1351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1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Testiranje hipoteza - važno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b="1" dirty="0" smtClean="0"/>
              <a:t>Veoma </a:t>
            </a:r>
            <a:r>
              <a:rPr lang="hr-HR" b="1" dirty="0"/>
              <a:t>čest pogreška pri zaključivanju: Tvrdnja da je alternativna hipoteza „dokazana” u slučaju da smo odbacili nultu hipotezu!</a:t>
            </a:r>
          </a:p>
          <a:p>
            <a:endParaRPr lang="hr-HR" sz="2200" dirty="0"/>
          </a:p>
          <a:p>
            <a:pPr lvl="1"/>
            <a:r>
              <a:rPr lang="hr-HR" sz="1733" dirty="0"/>
              <a:t>Greška tipa 1.</a:t>
            </a:r>
          </a:p>
          <a:p>
            <a:pPr lvl="1"/>
            <a:r>
              <a:rPr lang="hr-HR" sz="1733" dirty="0"/>
              <a:t>Repliciranje eksperimenta koji daju jednak odgovor – jači dokaz.</a:t>
            </a:r>
          </a:p>
          <a:p>
            <a:pPr lvl="1"/>
            <a:r>
              <a:rPr lang="hr-HR" sz="1733" dirty="0"/>
              <a:t>Mogućnost da je uzorak neadekvatan (</a:t>
            </a:r>
            <a:r>
              <a:rPr lang="hr-HR" sz="1733" dirty="0" err="1"/>
              <a:t>bias</a:t>
            </a:r>
            <a:r>
              <a:rPr lang="hr-HR" sz="1733" dirty="0"/>
              <a:t>) ili metoda analize neadekvatna.</a:t>
            </a:r>
          </a:p>
          <a:p>
            <a:pPr marL="0" indent="0">
              <a:buNone/>
            </a:pPr>
            <a:endParaRPr lang="hr-HR" sz="2200" dirty="0"/>
          </a:p>
          <a:p>
            <a:pPr marL="0" indent="0">
              <a:buNone/>
            </a:pPr>
            <a:endParaRPr lang="hr-HR" sz="2200" dirty="0"/>
          </a:p>
          <a:p>
            <a:pPr marL="0" indent="0">
              <a:buNone/>
            </a:pPr>
            <a:endParaRPr lang="hr-HR" sz="2200" dirty="0"/>
          </a:p>
          <a:p>
            <a:pPr marL="0" indent="0">
              <a:buNone/>
            </a:pPr>
            <a:endParaRPr lang="hr-HR" sz="2200" dirty="0"/>
          </a:p>
          <a:p>
            <a:endParaRPr lang="hr-HR" sz="2200" dirty="0"/>
          </a:p>
          <a:p>
            <a:endParaRPr lang="hr-H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226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72817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hipoteza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Ukupna </a:t>
            </a:r>
            <a:r>
              <a:rPr lang="hr-HR" dirty="0"/>
              <a:t>snaga (jakost) testa (osjetljivost testa) predstavlja vjerojatnost odbacivanja nulte hipoteze H0 kada ona ne vrijedi; snaga je dakle povezana s  pogreškom tipa  2 na način: 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SNAGA </a:t>
            </a:r>
            <a:r>
              <a:rPr lang="hr-HR" dirty="0"/>
              <a:t>TESTA = 1 – </a:t>
            </a:r>
            <a:r>
              <a:rPr lang="el-GR" dirty="0"/>
              <a:t>β</a:t>
            </a:r>
          </a:p>
          <a:p>
            <a:endParaRPr lang="el-GR" dirty="0"/>
          </a:p>
          <a:p>
            <a:endParaRPr lang="hr-HR" dirty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313082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Pogreške koje radimo prilikom testiranja </a:t>
            </a:r>
            <a:r>
              <a:rPr lang="pt-BR" dirty="0" smtClean="0"/>
              <a:t>hipoteza</a:t>
            </a:r>
            <a:r>
              <a:rPr lang="hr-HR" dirty="0" smtClean="0"/>
              <a:t> -  grafički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24" y="2396015"/>
            <a:ext cx="4799753" cy="321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76304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Jednosmjerni i dvosmjerni testovi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435224"/>
            <a:ext cx="7886700" cy="4351339"/>
          </a:xfrm>
        </p:spPr>
        <p:txBody>
          <a:bodyPr/>
          <a:lstStyle/>
          <a:p>
            <a:r>
              <a:rPr lang="hr-HR" dirty="0" smtClean="0"/>
              <a:t>Testovi </a:t>
            </a:r>
            <a:r>
              <a:rPr lang="hr-HR" dirty="0"/>
              <a:t>na jednom uzorku </a:t>
            </a:r>
          </a:p>
          <a:p>
            <a:pPr marL="342882" lvl="1" indent="0">
              <a:buNone/>
            </a:pPr>
            <a:r>
              <a:rPr lang="hr-HR" dirty="0"/>
              <a:t>–	Jednosmjerni</a:t>
            </a:r>
          </a:p>
          <a:p>
            <a:pPr marL="342882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Zavisni </a:t>
            </a:r>
            <a:r>
              <a:rPr lang="hr-HR" dirty="0"/>
              <a:t>(upareni) uzorci</a:t>
            </a:r>
          </a:p>
          <a:p>
            <a:pPr marL="342882" lvl="1" indent="0">
              <a:buNone/>
            </a:pPr>
            <a:r>
              <a:rPr lang="hr-HR" dirty="0"/>
              <a:t>–	Jednosmjerni</a:t>
            </a:r>
          </a:p>
          <a:p>
            <a:pPr marL="342882" lvl="1" indent="0">
              <a:buNone/>
            </a:pPr>
            <a:r>
              <a:rPr lang="hr-HR" dirty="0"/>
              <a:t>–	Dvosmjerni</a:t>
            </a:r>
          </a:p>
          <a:p>
            <a:endParaRPr lang="hr-HR" dirty="0" smtClean="0"/>
          </a:p>
          <a:p>
            <a:r>
              <a:rPr lang="hr-HR" dirty="0" smtClean="0"/>
              <a:t>Nezavisni </a:t>
            </a:r>
            <a:r>
              <a:rPr lang="hr-HR" dirty="0"/>
              <a:t>uzorci</a:t>
            </a:r>
          </a:p>
          <a:p>
            <a:pPr marL="342882" lvl="1" indent="0">
              <a:buNone/>
            </a:pPr>
            <a:r>
              <a:rPr lang="hr-HR" dirty="0"/>
              <a:t>–	Jednosmjerni</a:t>
            </a:r>
          </a:p>
          <a:p>
            <a:pPr marL="342882" lvl="1" indent="0">
              <a:buNone/>
            </a:pPr>
            <a:r>
              <a:rPr lang="hr-HR" dirty="0"/>
              <a:t>–	Dvosmjerni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096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91" y="2551137"/>
            <a:ext cx="3361267" cy="16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01" y="4590546"/>
            <a:ext cx="3361267" cy="16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972857" y="668179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hr-HR" altLang="sr-Latn-R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7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Instalacija paketa putem lokalne datoteke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</a:t>
            </a:r>
            <a:r>
              <a:rPr lang="hr-HR" dirty="0" err="1"/>
              <a:t>putanja_datoteka,repos</a:t>
            </a:r>
            <a:r>
              <a:rPr lang="hr-HR" dirty="0"/>
              <a:t>=NULL, </a:t>
            </a:r>
            <a:r>
              <a:rPr lang="hr-HR" dirty="0" err="1"/>
              <a:t>type</a:t>
            </a:r>
            <a:r>
              <a:rPr lang="hr-HR" dirty="0"/>
              <a:t>="</a:t>
            </a:r>
            <a:r>
              <a:rPr lang="hr-HR" dirty="0" err="1"/>
              <a:t>source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download.file</a:t>
            </a:r>
            <a:r>
              <a:rPr lang="hr-HR" dirty="0" smtClean="0"/>
              <a:t>("</a:t>
            </a:r>
            <a:r>
              <a:rPr lang="hr-HR" dirty="0"/>
              <a:t>http://cran.r-project.org/src/contrib/Archive/rgdal/", "rgdal_0.9-1.tar.gz")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/>
              <a:t>(</a:t>
            </a:r>
            <a:r>
              <a:rPr lang="hr-HR" dirty="0" err="1"/>
              <a:t>getwd</a:t>
            </a:r>
            <a:r>
              <a:rPr lang="hr-HR" dirty="0"/>
              <a:t>(), </a:t>
            </a:r>
            <a:r>
              <a:rPr lang="hr-HR" dirty="0" err="1"/>
              <a:t>pattern</a:t>
            </a:r>
            <a:r>
              <a:rPr lang="hr-HR" dirty="0"/>
              <a:t>="</a:t>
            </a:r>
            <a:r>
              <a:rPr lang="hr-HR" dirty="0" err="1"/>
              <a:t>gz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hr-HR" dirty="0" smtClean="0"/>
              <a:t>("</a:t>
            </a:r>
            <a:r>
              <a:rPr lang="hr-HR" dirty="0"/>
              <a:t>R CMD INSTALL rgdal_0.9-1.tar.gz</a:t>
            </a:r>
            <a:r>
              <a:rPr lang="hr-HR" dirty="0" smtClean="0"/>
              <a:t>")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8770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Postavljanje hipoteza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hr-HR" altLang="sr-Latn-RS" sz="2200" dirty="0"/>
              <a:t>Dvosmjerni test</a:t>
            </a:r>
            <a:r>
              <a:rPr lang="en-US" altLang="sr-Latn-RS" sz="2200" dirty="0"/>
              <a:t>: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H0: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=</a:t>
            </a:r>
            <a:r>
              <a:rPr lang="hr-HR" altLang="sr-Latn-RS" sz="2000" dirty="0"/>
              <a:t>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2000" baseline="-25000" dirty="0"/>
              <a:t>0</a:t>
            </a:r>
            <a:r>
              <a:rPr lang="en-US" altLang="sr-Latn-RS" sz="20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HA: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ym typeface="Symbol" panose="05050102010706020507" pitchFamily="18" charset="2"/>
              </a:rPr>
              <a:t>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2000" baseline="-25000" dirty="0"/>
              <a:t>0</a:t>
            </a:r>
            <a:r>
              <a:rPr lang="en-US" altLang="sr-Latn-RS" sz="2000" dirty="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sr-Latn-R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2200" dirty="0"/>
              <a:t>Jednosmjerni test</a:t>
            </a:r>
            <a:endParaRPr lang="hr-HR" altLang="sr-Latn-RS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H0: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ym typeface="Symbol" panose="05050102010706020507" pitchFamily="18" charset="2"/>
              </a:rPr>
              <a:t>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 </a:t>
            </a:r>
            <a:r>
              <a:rPr lang="hr-HR" altLang="sr-Latn-RS" sz="2000" baseline="-25000" dirty="0"/>
              <a:t>0</a:t>
            </a:r>
            <a:r>
              <a:rPr lang="en-US" altLang="sr-Latn-RS" sz="20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HA: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ym typeface="Symbol" panose="05050102010706020507" pitchFamily="18" charset="2"/>
              </a:rPr>
              <a:t>&gt;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2000" baseline="-25000" dirty="0"/>
              <a:t>0</a:t>
            </a:r>
            <a:endParaRPr lang="en-US" altLang="sr-Latn-RS" sz="2000" baseline="-25000" dirty="0"/>
          </a:p>
          <a:p>
            <a:pPr>
              <a:lnSpc>
                <a:spcPct val="90000"/>
              </a:lnSpc>
              <a:buFontTx/>
              <a:buNone/>
            </a:pPr>
            <a:endParaRPr lang="hr-HR" altLang="sr-Latn-RS" sz="2200" dirty="0"/>
          </a:p>
          <a:p>
            <a:pPr>
              <a:lnSpc>
                <a:spcPct val="90000"/>
              </a:lnSpc>
              <a:buFontTx/>
              <a:buNone/>
            </a:pPr>
            <a:r>
              <a:rPr lang="hr-HR" altLang="sr-Latn-RS" sz="2200" dirty="0"/>
              <a:t>Jednosmjerni test</a:t>
            </a:r>
            <a:endParaRPr lang="hr-HR" altLang="sr-Latn-RS" dirty="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H0: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ym typeface="Symbol" panose="05050102010706020507" pitchFamily="18" charset="2"/>
              </a:rPr>
              <a:t>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2000" baseline="-25000" dirty="0"/>
              <a:t>0</a:t>
            </a:r>
            <a:r>
              <a:rPr lang="en-US" altLang="sr-Latn-RS" sz="2000" dirty="0"/>
              <a:t> 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sr-Latn-RS" sz="2000" dirty="0"/>
              <a:t>HA: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ym typeface="Symbol" panose="05050102010706020507" pitchFamily="18" charset="2"/>
              </a:rPr>
              <a:t>&lt;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hr-HR" altLang="sr-Latn-RS" sz="2000" baseline="-25000" dirty="0"/>
              <a:t>0</a:t>
            </a:r>
            <a:endParaRPr lang="en-US" altLang="sr-Latn-RS" sz="2000" baseline="-25000" dirty="0"/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230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14623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Jednosmjerni vs dvosmjerni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200" dirty="0"/>
              <a:t>Razlika je u </a:t>
            </a:r>
            <a:r>
              <a:rPr lang="hr-HR" sz="2200" dirty="0" err="1"/>
              <a:t>hipozeti</a:t>
            </a:r>
            <a:r>
              <a:rPr lang="hr-HR" sz="2200" dirty="0"/>
              <a:t> koju testiramo!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231</a:t>
            </a:fld>
            <a:endParaRPr lang="en-US" altLang="sr-Latn-RS"/>
          </a:p>
        </p:txBody>
      </p:sp>
      <p:pic>
        <p:nvPicPr>
          <p:cNvPr id="372738" name="Picture 2" descr="https://brainmass.com/hubsimg/1429860/HypothesisTes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10" y="2434432"/>
            <a:ext cx="6522641" cy="34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07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600200"/>
          </a:xfrm>
        </p:spPr>
        <p:txBody>
          <a:bodyPr/>
          <a:lstStyle/>
          <a:p>
            <a:r>
              <a:rPr lang="hr-HR" altLang="sr-Latn-RS" dirty="0" smtClean="0"/>
              <a:t>Pristupi testiranju hipoteza</a:t>
            </a:r>
            <a:r>
              <a:rPr lang="en-US" altLang="sr-Latn-RS" dirty="0" smtClean="0"/>
              <a:t> </a:t>
            </a:r>
            <a:endParaRPr lang="en-US" altLang="sr-Latn-RS" dirty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400" dirty="0"/>
              <a:t>Postoje dva pristupa kojima testiramo da li uzorak daje dovoljno dokaza da odbacimo H0 u korist alternativne hipoteze (HA). </a:t>
            </a:r>
          </a:p>
          <a:p>
            <a:endParaRPr lang="hr-HR" altLang="sr-Latn-RS" sz="2200" dirty="0"/>
          </a:p>
          <a:p>
            <a:pPr lvl="1"/>
            <a:r>
              <a:rPr lang="hr-HR" altLang="sr-Latn-RS" sz="2200" dirty="0"/>
              <a:t>Metoda </a:t>
            </a:r>
            <a:r>
              <a:rPr lang="hr-HR" altLang="sr-Latn-RS" sz="2200" b="1" dirty="0">
                <a:solidFill>
                  <a:schemeClr val="accent6">
                    <a:lumMod val="75000"/>
                  </a:schemeClr>
                </a:solidFill>
              </a:rPr>
              <a:t>regije odbacivanja </a:t>
            </a:r>
            <a:r>
              <a:rPr lang="en-US" altLang="sr-Latn-RS" sz="2200" dirty="0"/>
              <a:t>met</a:t>
            </a:r>
            <a:r>
              <a:rPr lang="hr-HR" altLang="sr-Latn-RS" sz="2200" dirty="0"/>
              <a:t>oda je koju primjenjujemo kad testiranja radimo ručno</a:t>
            </a:r>
            <a:r>
              <a:rPr lang="en-US" altLang="sr-Latn-RS" sz="2200" dirty="0"/>
              <a:t> (</a:t>
            </a:r>
            <a:r>
              <a:rPr lang="hr-HR" altLang="sr-Latn-RS" sz="2200" dirty="0"/>
              <a:t>može se koristiti i unutar statističkih paketa</a:t>
            </a:r>
            <a:r>
              <a:rPr lang="en-US" altLang="sr-Latn-RS" sz="2200" dirty="0"/>
              <a:t>)</a:t>
            </a:r>
            <a:r>
              <a:rPr lang="hr-HR" altLang="sr-Latn-RS" sz="2200" dirty="0"/>
              <a:t>.</a:t>
            </a:r>
          </a:p>
          <a:p>
            <a:pPr lvl="1"/>
            <a:endParaRPr lang="en-US" altLang="sr-Latn-RS" sz="2200" dirty="0"/>
          </a:p>
          <a:p>
            <a:pPr lvl="1"/>
            <a:r>
              <a:rPr lang="hr-HR" altLang="sr-Latn-RS" sz="2200" dirty="0"/>
              <a:t>Metoda vjerojatnosti</a:t>
            </a:r>
            <a:r>
              <a:rPr lang="en-US" altLang="sr-Latn-RS" sz="2200" dirty="0"/>
              <a:t> </a:t>
            </a:r>
            <a:r>
              <a:rPr lang="hr-HR" altLang="sr-Latn-RS" sz="2200" b="1" dirty="0"/>
              <a:t>(</a:t>
            </a:r>
            <a:r>
              <a:rPr lang="en-US" altLang="sr-Latn-RS" sz="2200" b="1" dirty="0">
                <a:solidFill>
                  <a:schemeClr val="accent6">
                    <a:lumMod val="75000"/>
                  </a:schemeClr>
                </a:solidFill>
              </a:rPr>
              <a:t>p-v</a:t>
            </a:r>
            <a:r>
              <a:rPr lang="hr-HR" altLang="sr-Latn-RS" sz="2200" b="1" dirty="0" err="1">
                <a:solidFill>
                  <a:schemeClr val="accent6">
                    <a:lumMod val="75000"/>
                  </a:schemeClr>
                </a:solidFill>
              </a:rPr>
              <a:t>rijednost</a:t>
            </a:r>
            <a:r>
              <a:rPr lang="hr-HR" altLang="sr-Latn-RS" sz="2200" b="1" dirty="0"/>
              <a:t>)</a:t>
            </a:r>
            <a:r>
              <a:rPr lang="en-US" altLang="sr-Latn-RS" sz="2200" b="1" dirty="0"/>
              <a:t> </a:t>
            </a:r>
            <a:r>
              <a:rPr lang="hr-HR" altLang="sr-Latn-RS" sz="2200" dirty="0"/>
              <a:t>metoda se uglavnom radi unutar statističkih paketa</a:t>
            </a:r>
            <a:r>
              <a:rPr lang="en-US" altLang="sr-Latn-RS" sz="2200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4F136-0839-4DE2-A656-81A3C8B45DD7}" type="slidenum">
              <a:rPr lang="en-US" altLang="sr-Latn-RS"/>
              <a:pPr/>
              <a:t>232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25833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	Metoda regije za odbacivanje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Regiju odbacivanja hipoteze H0 čine vrijednosti koje, ukoliko test statistika poprimi neku od njih, H0 se mora odbaciti u korist alternativne.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235" y="3098843"/>
            <a:ext cx="2319812" cy="756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07300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6" name="Rectangle 8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  <a:noFill/>
          <a:ln/>
        </p:spPr>
        <p:txBody>
          <a:bodyPr>
            <a:normAutofit/>
          </a:bodyPr>
          <a:lstStyle/>
          <a:p>
            <a:r>
              <a:rPr lang="hr-HR" altLang="sr-Latn-RS" sz="2707" dirty="0"/>
              <a:t>Metoda regije za odbacivanje</a:t>
            </a:r>
            <a:endParaRPr lang="en-US" altLang="sr-Latn-RS" sz="2707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3759D-A8CA-48CB-95CF-665AFB51558A}" type="slidenum">
              <a:rPr lang="en-US" altLang="sr-Latn-RS"/>
              <a:pPr/>
              <a:t>234</a:t>
            </a:fld>
            <a:endParaRPr lang="en-US" altLang="sr-Latn-R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65" y="2569742"/>
            <a:ext cx="7204167" cy="14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1733" dirty="0"/>
              <a:t>Metoda p-vrijednosti (p vjerojatnosti) je metoda koja se uglavnom koristi unutar statističkih paketa. </a:t>
            </a:r>
            <a:endParaRPr lang="hr-HR" sz="1733" dirty="0"/>
          </a:p>
          <a:p>
            <a:pPr marL="0" indent="0">
              <a:buNone/>
            </a:pPr>
            <a:r>
              <a:rPr lang="hr-HR" sz="1733" dirty="0"/>
              <a:t>Vjerojatnost </a:t>
            </a:r>
            <a:r>
              <a:rPr lang="hr-HR" sz="1733" dirty="0"/>
              <a:t>daje informaciju o tome koliko imamo statističkog dokaza koji potkrepljuju alternativnu hipotezu. p-vrijednost testa je vjerojatnost slučajnog premašivanja test statistike pod pretpostavkom da vrijedi nulta hipoteza. Zaključujemo: što je dobivena p vrijednost manja imamo više statističkog dokaza da je na snazi alternativna hipoteza.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44" y="3680534"/>
            <a:ext cx="2879513" cy="231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21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Metoda </a:t>
            </a:r>
            <a:r>
              <a:rPr lang="hr-HR" dirty="0"/>
              <a:t>p vrijednosti</a:t>
            </a:r>
          </a:p>
        </p:txBody>
      </p:sp>
      <p:pic>
        <p:nvPicPr>
          <p:cNvPr id="30" name="Content Placeholder 2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919" y="1801782"/>
            <a:ext cx="7399180" cy="159366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1" name="Picture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44" y="3680534"/>
            <a:ext cx="2879513" cy="2313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802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Kada ne znamo populacijsku standardnu devijaciju?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sz="2200" dirty="0"/>
          </a:p>
          <a:p>
            <a:endParaRPr lang="hr-HR" sz="2200" dirty="0"/>
          </a:p>
          <a:p>
            <a:endParaRPr lang="hr-HR" sz="2200" dirty="0"/>
          </a:p>
          <a:p>
            <a:pPr marL="0" indent="0" algn="ctr">
              <a:buNone/>
            </a:pPr>
            <a:r>
              <a:rPr lang="hr-HR" sz="2200" dirty="0"/>
              <a:t>Ne možemo koristiti Z vrijednosti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237</a:t>
            </a:fld>
            <a:endParaRPr lang="en-US" altLang="sr-Latn-RS"/>
          </a:p>
        </p:txBody>
      </p:sp>
    </p:spTree>
    <p:extLst>
      <p:ext uri="{BB962C8B-B14F-4D97-AF65-F5344CB8AC3E}">
        <p14:creationId xmlns:p14="http://schemas.microsoft.com/office/powerpoint/2010/main" val="4803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t </a:t>
            </a:r>
            <a:r>
              <a:rPr lang="hr-HR" dirty="0"/>
              <a:t>varijabla slična je Z varijabli. </a:t>
            </a:r>
            <a:endParaRPr lang="hr-HR" dirty="0" smtClean="0"/>
          </a:p>
          <a:p>
            <a:r>
              <a:rPr lang="hr-HR" dirty="0" smtClean="0"/>
              <a:t>Omogućava </a:t>
            </a:r>
            <a:r>
              <a:rPr lang="hr-HR" dirty="0"/>
              <a:t>nam zaključivanje o tome koliko je sredina slučajnog uzorka udaljena od poznate ili pretpostavljene populacijske sredine </a:t>
            </a:r>
            <a:r>
              <a:rPr lang="hr-HR" dirty="0" smtClean="0"/>
              <a:t>u </a:t>
            </a:r>
            <a:r>
              <a:rPr lang="hr-HR" dirty="0"/>
              <a:t>jedinicama standardne greške izračunate iz uzorka. </a:t>
            </a:r>
            <a:endParaRPr lang="hr-HR" dirty="0" smtClean="0"/>
          </a:p>
          <a:p>
            <a:r>
              <a:rPr lang="hr-HR" dirty="0" smtClean="0"/>
              <a:t>Testiranje </a:t>
            </a:r>
            <a:r>
              <a:rPr lang="hr-HR" dirty="0"/>
              <a:t>po t distribuciji izvodi se kada ne znamo standardnu devijaciju populacije (</a:t>
            </a:r>
            <a:r>
              <a:rPr lang="el-GR" dirty="0"/>
              <a:t>σ). </a:t>
            </a:r>
            <a:r>
              <a:rPr lang="hr-HR" dirty="0"/>
              <a:t>Posebno je važna kod malih uzoraka (df&lt;30). </a:t>
            </a:r>
            <a:r>
              <a:rPr lang="hr-HR" dirty="0" smtClean="0"/>
              <a:t>Ukoliko je uzorak veći od 30 slična je standardnoj normalnoj distribuciji.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93" y="2150724"/>
            <a:ext cx="858520" cy="633307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006238" y="2281075"/>
            <a:ext cx="1008380" cy="226907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 sz="2400"/>
            </a:p>
          </p:txBody>
        </p:sp>
      </p:grpSp>
    </p:spTree>
    <p:extLst>
      <p:ext uri="{BB962C8B-B14F-4D97-AF65-F5344CB8AC3E}">
        <p14:creationId xmlns:p14="http://schemas.microsoft.com/office/powerpoint/2010/main" val="37687767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Studentova t distribucija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93" y="2150724"/>
            <a:ext cx="858520" cy="633307"/>
          </a:xfrm>
          <a:prstGeom prst="rect">
            <a:avLst/>
          </a:prstGeom>
          <a:noFill/>
          <a:ln>
            <a:noFill/>
          </a:ln>
          <a:effectLst/>
          <a:ex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006238" y="2281075"/>
            <a:ext cx="1008380" cy="226907"/>
            <a:chOff x="2053431" y="241300"/>
            <a:chExt cx="1780" cy="62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431" y="241378"/>
              <a:ext cx="171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55095" y="241300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endParaRPr lang="hr-HR" sz="240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15" y="3267981"/>
            <a:ext cx="7202032" cy="19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9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Komunikacijske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Četiri osnovne:</a:t>
            </a:r>
          </a:p>
          <a:p>
            <a:pPr lvl="1"/>
            <a:endParaRPr lang="hr-HR" sz="1573" b="1" dirty="0"/>
          </a:p>
          <a:p>
            <a:pPr lvl="1"/>
            <a:r>
              <a:rPr lang="hr-HR" sz="1573" b="1" dirty="0"/>
              <a:t>R-</a:t>
            </a:r>
            <a:r>
              <a:rPr lang="hr-HR" sz="1573" b="1" dirty="0" err="1"/>
              <a:t>announce</a:t>
            </a:r>
            <a:r>
              <a:rPr lang="hr-HR" sz="1573" b="1" dirty="0"/>
              <a:t> (</a:t>
            </a:r>
            <a:r>
              <a:rPr lang="hr-HR" sz="1573" u="sng" dirty="0">
                <a:hlinkClick r:id="rId2"/>
              </a:rPr>
              <a:t>https://stat.ethz.ch/mailman/listinfo/r-announce</a:t>
            </a:r>
            <a:r>
              <a:rPr lang="hr-HR" sz="1573" b="1" dirty="0"/>
              <a:t>)</a:t>
            </a:r>
            <a:r>
              <a:rPr lang="hr-HR" sz="1573" dirty="0"/>
              <a:t>.</a:t>
            </a:r>
          </a:p>
          <a:p>
            <a:pPr marL="685764" lvl="2" indent="0">
              <a:buNone/>
            </a:pPr>
            <a:r>
              <a:rPr lang="hr-HR" sz="1424" dirty="0"/>
              <a:t>Na ovoj se listi objavljuju velike novosti u sustavu kao što je izdavanje nove verzije sustava R i promjene koje donosi.</a:t>
            </a:r>
          </a:p>
          <a:p>
            <a:pPr lvl="1"/>
            <a:r>
              <a:rPr lang="hr-HR" sz="1573" b="1" dirty="0"/>
              <a:t>R-</a:t>
            </a:r>
            <a:r>
              <a:rPr lang="hr-HR" sz="1573" b="1" dirty="0" err="1"/>
              <a:t>packages</a:t>
            </a:r>
            <a:r>
              <a:rPr lang="hr-HR" sz="1573" b="1" dirty="0"/>
              <a:t> (</a:t>
            </a:r>
            <a:r>
              <a:rPr lang="hr-HR" sz="1573" u="sng" dirty="0">
                <a:hlinkClick r:id="rId3"/>
              </a:rPr>
              <a:t>https://stat.ethz.ch/mailman/listinfo/r-packages</a:t>
            </a:r>
            <a:r>
              <a:rPr lang="hr-HR" sz="1573" b="1" dirty="0"/>
              <a:t>)</a:t>
            </a:r>
            <a:endParaRPr lang="hr-HR" sz="1573" dirty="0"/>
          </a:p>
          <a:p>
            <a:pPr marL="685764" lvl="2" indent="0">
              <a:buNone/>
            </a:pPr>
            <a:r>
              <a:rPr lang="hr-HR" sz="1424" dirty="0"/>
              <a:t>Ovdje se objavljuju novosti o nadogradnji postojećih i dostupnosti novih paketa – uglavnom se odnosi na CRAN spremište.</a:t>
            </a:r>
          </a:p>
          <a:p>
            <a:pPr lvl="1"/>
            <a:r>
              <a:rPr lang="hr-HR" sz="1573" b="1" dirty="0"/>
              <a:t>R-</a:t>
            </a:r>
            <a:r>
              <a:rPr lang="hr-HR" sz="1573" b="1" dirty="0" err="1"/>
              <a:t>help</a:t>
            </a:r>
            <a:r>
              <a:rPr lang="hr-HR" sz="1573" b="1" dirty="0"/>
              <a:t> (</a:t>
            </a:r>
            <a:r>
              <a:rPr lang="hr-HR" sz="1573" u="sng" dirty="0">
                <a:hlinkClick r:id="rId4"/>
              </a:rPr>
              <a:t>https://stat.ethz.ch/mailman/listinfo/r-help</a:t>
            </a:r>
            <a:r>
              <a:rPr lang="hr-HR" sz="1573" b="1" dirty="0"/>
              <a:t>)</a:t>
            </a:r>
            <a:endParaRPr lang="hr-HR" sz="1573" dirty="0"/>
          </a:p>
          <a:p>
            <a:pPr marL="685764" lvl="2" indent="0">
              <a:buNone/>
            </a:pPr>
            <a:r>
              <a:rPr lang="hr-HR" sz="1424" dirty="0"/>
              <a:t>Ovo je glavna obavijesna lista za sustav R, a namijenjena je raspravi o problemima i rješenjima pomoću sustava R, najavama koje nisu objavljene na prethodne dvije liste, obavijestima o dokumentaciji za sustav R, usporedbi i kompatibilnosti s jezikom S-plus te širenju dobrih primjera.</a:t>
            </a:r>
          </a:p>
          <a:p>
            <a:pPr lvl="1"/>
            <a:r>
              <a:rPr lang="hr-HR" sz="1573" b="1" dirty="0"/>
              <a:t>R-</a:t>
            </a:r>
            <a:r>
              <a:rPr lang="hr-HR" sz="1573" b="1" dirty="0" err="1"/>
              <a:t>devel</a:t>
            </a:r>
            <a:r>
              <a:rPr lang="hr-HR" sz="1573" b="1" dirty="0"/>
              <a:t> </a:t>
            </a:r>
            <a:r>
              <a:rPr lang="hr-HR" sz="1573" dirty="0"/>
              <a:t>(</a:t>
            </a:r>
            <a:r>
              <a:rPr lang="hr-HR" sz="1573" u="sng" dirty="0">
                <a:hlinkClick r:id="rId5"/>
              </a:rPr>
              <a:t>https://stat.ethz.ch/mailman/listinfo/r-devel</a:t>
            </a:r>
            <a:r>
              <a:rPr lang="hr-HR" sz="1573" dirty="0"/>
              <a:t>)</a:t>
            </a:r>
          </a:p>
          <a:p>
            <a:pPr marL="685764" lvl="2" indent="0">
              <a:buNone/>
            </a:pPr>
            <a:r>
              <a:rPr lang="hr-HR" sz="1424" dirty="0"/>
              <a:t>Ova je lista namijenjena pitanjima i raspravi vezanima za razvoj kôda programskog jezika R.</a:t>
            </a:r>
          </a:p>
          <a:p>
            <a:pPr marL="342882" lvl="1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7800367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Stupnjevi slobode - primjer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1507" dirty="0"/>
              <a:t>Polje za bejzbol sastoji se od 9 pozicija. Polje za igru sastoji se od 9 pozicija. Trener je slobodan dodijeliti bilo koju poziciju bilo kojem od 9 igrača. Nakon što je četvorici igrača dodijelio pozicije, slobodnih za izbor ima još samo 5. Nakon što je i osmi igrač dobio svoju poziciju, položaji svih devet su jednoznačno određeni. U trenu kada deveti igrač „bira” poziciju ne postoji više mogućnost biranja (</a:t>
            </a:r>
            <a:r>
              <a:rPr lang="hr-HR" sz="1507" dirty="0" err="1"/>
              <a:t>df</a:t>
            </a:r>
            <a:r>
              <a:rPr lang="hr-HR" sz="1507" dirty="0"/>
              <a:t>=0).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240</a:t>
            </a:fld>
            <a:endParaRPr lang="en-US" altLang="sr-Latn-RS"/>
          </a:p>
        </p:txBody>
      </p:sp>
      <p:pic>
        <p:nvPicPr>
          <p:cNvPr id="177156" name="Picture 4" descr="Baseballposi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295" y="3133859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1637200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t-test</a:t>
            </a:r>
            <a:endParaRPr lang="hr-HR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83" y="2062046"/>
            <a:ext cx="4793904" cy="3020436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715166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Z-test - t-test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Tipovi t testova: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- za jedan uzorak; uspoređuje se sredina uzorka s nekom prepostavljenom / poznatom sredinom populacije.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upareni </a:t>
            </a:r>
            <a:r>
              <a:rPr lang="hr-HR" dirty="0"/>
              <a:t>t-test - za dva zavisna uzorka; uspoređuju se sredine uparenih mjerenja varijable.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t-test </a:t>
            </a:r>
            <a:r>
              <a:rPr lang="hr-HR" dirty="0"/>
              <a:t>za dva nezavisna uzorka - uspoređuju se sredine varijable na dva uzoraka. </a:t>
            </a:r>
          </a:p>
          <a:p>
            <a:pPr lvl="1"/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Uvjet </a:t>
            </a:r>
            <a:r>
              <a:rPr lang="hr-HR" dirty="0"/>
              <a:t>za t-test </a:t>
            </a:r>
            <a:endParaRPr lang="hr-HR" dirty="0" smtClean="0"/>
          </a:p>
          <a:p>
            <a:pPr lvl="1"/>
            <a:r>
              <a:rPr lang="hr-HR" dirty="0"/>
              <a:t>uzorak / uzorci normalno distribuirani; 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varijance </a:t>
            </a:r>
            <a:r>
              <a:rPr lang="hr-HR" dirty="0"/>
              <a:t>po uzorcima približno jednake (homogene).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8233215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Priroda t-statistike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t-test </a:t>
            </a:r>
            <a:r>
              <a:rPr lang="hr-HR" dirty="0"/>
              <a:t>se koristi kada populacijska standardna devijacija nije poznata. Ukoliko jest  poznata, umjesto t-testa koristi se Z test</a:t>
            </a:r>
            <a:r>
              <a:rPr lang="hr-HR" dirty="0" smtClean="0"/>
              <a:t>.</a:t>
            </a:r>
          </a:p>
          <a:p>
            <a:endParaRPr lang="hr-HR" dirty="0" smtClean="0"/>
          </a:p>
          <a:p>
            <a:r>
              <a:rPr lang="hr-HR" dirty="0" smtClean="0"/>
              <a:t>Treba </a:t>
            </a:r>
            <a:r>
              <a:rPr lang="hr-HR" dirty="0"/>
              <a:t>ispitati normalitet varijable (na uzorku) jer je to uvjet t-testa za male uzorke. Za velike uzorke, centralni granični teorem osigurava  normalitet sredine uzorka čak i kada varijabla nije normalno distribuirana. Statičari su pokazali da je t-test robustan za uzorke koji su jednako veliki (balansirani).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7174596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Korištenje t-tablica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PRIMJER: Tražimo vrijednost t statistike za 10 stupnjeva slobode (veličina uzorka n=11), a da je površina (vjerojatnost) </a:t>
            </a:r>
            <a:r>
              <a:rPr lang="hr-HR" dirty="0" smtClean="0"/>
              <a:t>0.05: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64" y="2836217"/>
            <a:ext cx="5759873" cy="2937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00223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Kada koristiti z a kada t statistiku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962400" cy="4525963"/>
          </a:xfrm>
        </p:spPr>
        <p:txBody>
          <a:bodyPr/>
          <a:lstStyle/>
          <a:p>
            <a:pPr marL="0" indent="0">
              <a:buNone/>
            </a:pPr>
            <a:r>
              <a:rPr lang="hr-HR" sz="2200" dirty="0"/>
              <a:t>	</a:t>
            </a:r>
            <a:r>
              <a:rPr lang="hr-HR" sz="2200" dirty="0">
                <a:solidFill>
                  <a:schemeClr val="accent2"/>
                </a:solidFill>
              </a:rPr>
              <a:t>z statistika</a:t>
            </a:r>
            <a:r>
              <a:rPr lang="hr-HR" sz="2200" dirty="0"/>
              <a:t>	</a:t>
            </a:r>
            <a:r>
              <a:rPr lang="hr-HR" dirty="0"/>
              <a:t>			</a:t>
            </a:r>
          </a:p>
          <a:p>
            <a:pPr marL="0" indent="0">
              <a:buNone/>
            </a:pPr>
            <a:r>
              <a:rPr lang="hr-HR" dirty="0"/>
              <a:t>Kada </a:t>
            </a:r>
            <a:r>
              <a:rPr lang="hr-HR" b="1" dirty="0"/>
              <a:t>poznajemo</a:t>
            </a:r>
            <a:r>
              <a:rPr lang="hr-HR" dirty="0"/>
              <a:t> sredinu i standardnu devijaciju populacije.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PRIMJER: poljoprivrednik je ubrao 200 000 jabuka, srednje mase 112g, SD 12g.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Izračunajte standardnu grešku sredine uzorka.</a:t>
            </a:r>
          </a:p>
          <a:p>
            <a:endParaRPr lang="hr-HR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246</a:t>
            </a:fld>
            <a:endParaRPr lang="en-US" altLang="sr-Latn-R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248400" y="1600201"/>
            <a:ext cx="39624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sz="2200" dirty="0"/>
              <a:t>	</a:t>
            </a:r>
            <a:r>
              <a:rPr lang="hr-HR" sz="2200" dirty="0">
                <a:solidFill>
                  <a:schemeClr val="accent2"/>
                </a:solidFill>
              </a:rPr>
              <a:t>t statistika</a:t>
            </a:r>
            <a:r>
              <a:rPr lang="hr-HR" sz="2000" dirty="0"/>
              <a:t>			</a:t>
            </a:r>
          </a:p>
          <a:p>
            <a:pPr marL="0" indent="0">
              <a:buNone/>
            </a:pPr>
            <a:r>
              <a:rPr lang="hr-HR" sz="2000" dirty="0"/>
              <a:t>Kada </a:t>
            </a:r>
            <a:r>
              <a:rPr lang="hr-HR" sz="2000" b="1" dirty="0"/>
              <a:t>ne</a:t>
            </a:r>
            <a:r>
              <a:rPr lang="hr-HR" sz="2000" dirty="0"/>
              <a:t> </a:t>
            </a:r>
            <a:r>
              <a:rPr lang="hr-HR" sz="2000" b="1" dirty="0"/>
              <a:t>poznajemo</a:t>
            </a:r>
            <a:r>
              <a:rPr lang="hr-HR" sz="2000" dirty="0"/>
              <a:t> sredinu i standardnu devijaciju populacije.</a:t>
            </a:r>
          </a:p>
          <a:p>
            <a:pPr marL="0" indent="0">
              <a:buNone/>
            </a:pPr>
            <a:endParaRPr lang="hr-HR" sz="2000" dirty="0"/>
          </a:p>
          <a:p>
            <a:pPr marL="0" indent="0">
              <a:buNone/>
            </a:pPr>
            <a:r>
              <a:rPr lang="hr-HR" sz="2000" dirty="0"/>
              <a:t>PRIMJER: poljoprivrednik je ubrao 30 od 200 000 jabuka i zaključio da uzorak ima srednju vrijednost mase 112g.</a:t>
            </a:r>
          </a:p>
          <a:p>
            <a:pPr marL="0" indent="0">
              <a:buNone/>
            </a:pPr>
            <a:r>
              <a:rPr lang="hr-HR" sz="2000" dirty="0"/>
              <a:t>Izračunajte </a:t>
            </a:r>
            <a:r>
              <a:rPr lang="hr-HR" sz="2000" b="1" dirty="0"/>
              <a:t>procjenu</a:t>
            </a:r>
            <a:r>
              <a:rPr lang="hr-HR" sz="2000" dirty="0"/>
              <a:t> standardne grešku sredine uzorka.</a:t>
            </a:r>
          </a:p>
          <a:p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168322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Linearna veza dviju kvantitativnih varijabli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720613"/>
            <a:ext cx="7886700" cy="4351339"/>
          </a:xfrm>
        </p:spPr>
        <p:txBody>
          <a:bodyPr/>
          <a:lstStyle/>
          <a:p>
            <a:pPr marL="0" indent="0">
              <a:buNone/>
            </a:pPr>
            <a:r>
              <a:rPr lang="hr-HR" dirty="0"/>
              <a:t>Ponekad se promjene vrijednosti u jednoj varijabli reflektiraju na vrijednosti neke druge </a:t>
            </a:r>
            <a:r>
              <a:rPr lang="hr-HR" dirty="0" smtClean="0"/>
              <a:t>varijable </a:t>
            </a:r>
            <a:r>
              <a:rPr lang="hr-HR" dirty="0"/>
              <a:t>(svojstva jedinki u populaciji).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15" y="2709804"/>
            <a:ext cx="7203571" cy="143839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79" y="4491061"/>
            <a:ext cx="2787560" cy="9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542012" y="3919519"/>
            <a:ext cx="2695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>
                <a:solidFill>
                  <a:srgbClr val="C00000"/>
                </a:solidFill>
              </a:rPr>
              <a:t>MJERI LINEARNU VEZU</a:t>
            </a:r>
            <a:endParaRPr lang="hr-H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775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 err="1"/>
              <a:t>Pearson</a:t>
            </a:r>
            <a:r>
              <a:rPr lang="hr-HR" sz="2707" dirty="0"/>
              <a:t>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sz="2200" dirty="0"/>
              <a:t>IZRAČUN: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248</a:t>
            </a:fld>
            <a:endParaRPr lang="en-US" altLang="sr-Latn-R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438400" y="2743201"/>
          <a:ext cx="3886200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r:id="rId3" imgW="1854200" imgH="609600" progId="Equation.3">
                  <p:embed/>
                </p:oleObj>
              </mc:Choice>
              <mc:Fallback>
                <p:oleObj r:id="rId3" imgW="1854200" imgH="609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743201"/>
                        <a:ext cx="3886200" cy="127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7210426" y="2695576"/>
          <a:ext cx="3076575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5" imgW="1435100" imgH="660400" progId="Equation.3">
                  <p:embed/>
                </p:oleObj>
              </mc:Choice>
              <mc:Fallback>
                <p:oleObj r:id="rId5" imgW="1435100" imgH="6604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426" y="2695576"/>
                        <a:ext cx="3076575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6553200" y="3581400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351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>
            <p:extLst/>
          </p:nvPr>
        </p:nvGraphicFramePr>
        <p:xfrm>
          <a:off x="6505575" y="5583635"/>
          <a:ext cx="2076451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r:id="rId7" imgW="647419" imgH="165028" progId="Equation.3">
                  <p:embed/>
                </p:oleObj>
              </mc:Choice>
              <mc:Fallback>
                <p:oleObj r:id="rId7" imgW="647419" imgH="165028" progId="Equation.3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5583635"/>
                        <a:ext cx="2076451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7543800" y="42672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hr-HR" sz="1351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6341660" y="5223273"/>
            <a:ext cx="2667000" cy="1371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r-HR" sz="1351"/>
          </a:p>
        </p:txBody>
      </p:sp>
    </p:spTree>
    <p:extLst>
      <p:ext uri="{BB962C8B-B14F-4D97-AF65-F5344CB8AC3E}">
        <p14:creationId xmlns:p14="http://schemas.microsoft.com/office/powerpoint/2010/main" val="25521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Što nam govori vrijednost kovarijance?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Ne mnogo jer ona može varirati [-∞,∞].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622998" y="3325521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 sz="240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354232" y="3554300"/>
          <a:ext cx="1625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3" imgW="1218671" imgH="203112" progId="Equation.3">
                  <p:embed/>
                </p:oleObj>
              </mc:Choice>
              <mc:Fallback>
                <p:oleObj name="Equation" r:id="rId3" imgW="1218671" imgH="203112" progId="Equation.3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232" y="3554300"/>
                        <a:ext cx="16256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336666" y="3136631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 sz="240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36665" y="3382851"/>
          <a:ext cx="12192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5" imgW="914400" imgH="444500" progId="Equation.3">
                  <p:embed/>
                </p:oleObj>
              </mc:Choice>
              <mc:Fallback>
                <p:oleObj name="Equation" r:id="rId5" imgW="914400" imgH="4445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665" y="3382851"/>
                        <a:ext cx="1219200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292700" y="2953555"/>
            <a:ext cx="5889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KOVARIJANCA			         PEARSON 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861588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Grupe </a:t>
            </a:r>
            <a:r>
              <a:rPr lang="pl-PL" dirty="0"/>
              <a:t>od specijalnog </a:t>
            </a:r>
            <a:r>
              <a:rPr lang="pl-PL" dirty="0" smtClean="0"/>
              <a:t>interesa - SIG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Zajednice </a:t>
            </a:r>
            <a:r>
              <a:rPr lang="hr-HR" dirty="0"/>
              <a:t>korisnika sustava R s posebnim interesima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Special</a:t>
            </a:r>
            <a:r>
              <a:rPr lang="hr-HR" i="1" dirty="0"/>
              <a:t> </a:t>
            </a:r>
            <a:r>
              <a:rPr lang="hr-HR" i="1" dirty="0" err="1"/>
              <a:t>Interest</a:t>
            </a:r>
            <a:r>
              <a:rPr lang="hr-HR" i="1" dirty="0"/>
              <a:t> Group</a:t>
            </a:r>
            <a:r>
              <a:rPr lang="hr-HR" dirty="0"/>
              <a:t> – SIG). </a:t>
            </a:r>
            <a:endParaRPr lang="hr-HR" dirty="0" smtClean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2"/>
              </a:rPr>
              <a:t>http://</a:t>
            </a:r>
            <a:r>
              <a:rPr lang="hr-HR" dirty="0" smtClean="0">
                <a:hlinkClick r:id="rId2"/>
              </a:rPr>
              <a:t>www.r-project.org/mail.html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R-SIG-GEO </a:t>
            </a:r>
            <a:r>
              <a:rPr lang="hr-HR" dirty="0">
                <a:hlinkClick r:id="rId3"/>
              </a:rPr>
              <a:t>https://</a:t>
            </a:r>
            <a:r>
              <a:rPr lang="hr-HR" dirty="0" smtClean="0">
                <a:hlinkClick r:id="rId3"/>
              </a:rPr>
              <a:t>stat.ethz.ch/mailman/listinfo/r-sig-geo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>
                <a:hlinkClick r:id="rId4"/>
              </a:rPr>
              <a:t>http://</a:t>
            </a:r>
            <a:r>
              <a:rPr lang="hr-HR" dirty="0" smtClean="0">
                <a:hlinkClick r:id="rId4"/>
              </a:rPr>
              <a:t>markmail.org/browse/org.r-project.r-sig-geo</a:t>
            </a:r>
            <a:endParaRPr lang="hr-HR" dirty="0" smtClean="0"/>
          </a:p>
          <a:p>
            <a:pPr marL="0" indent="0" algn="just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>
                <a:hlinkClick r:id="rId5"/>
              </a:rPr>
              <a:t>www.google.com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8409173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981200" y="1722437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200" dirty="0"/>
              <a:t>Ko</a:t>
            </a:r>
            <a:r>
              <a:rPr lang="hr-HR" sz="2200" b="1" dirty="0"/>
              <a:t>varijanca nam u biti ne govori ništa </a:t>
            </a:r>
            <a:r>
              <a:rPr lang="hr-HR" sz="2200" dirty="0"/>
              <a:t> – ukoliko ne znamo </a:t>
            </a:r>
            <a:r>
              <a:rPr lang="hr-HR" sz="2200" dirty="0" err="1"/>
              <a:t>varijabilitet</a:t>
            </a:r>
            <a:r>
              <a:rPr lang="hr-HR" sz="2200" dirty="0"/>
              <a:t> (varijancu) podataka.</a:t>
            </a:r>
          </a:p>
          <a:p>
            <a:endParaRPr lang="hr-HR" sz="2200" dirty="0"/>
          </a:p>
          <a:p>
            <a:endParaRPr lang="hr-HR" sz="2200" dirty="0"/>
          </a:p>
          <a:p>
            <a:r>
              <a:rPr lang="hr-HR" sz="2200" dirty="0"/>
              <a:t>Neophodno je </a:t>
            </a:r>
            <a:r>
              <a:rPr lang="hr-HR" sz="2200" dirty="0" err="1"/>
              <a:t>standardiziati</a:t>
            </a:r>
            <a:r>
              <a:rPr lang="hr-HR" sz="2200" dirty="0"/>
              <a:t> – </a:t>
            </a:r>
            <a:r>
              <a:rPr lang="hr-HR" sz="2200" dirty="0" err="1"/>
              <a:t>Pearson</a:t>
            </a:r>
            <a:r>
              <a:rPr lang="hr-HR" sz="2200" dirty="0"/>
              <a:t> korelacijski koeficijent.</a:t>
            </a:r>
          </a:p>
          <a:p>
            <a:endParaRPr lang="hr-HR" sz="2200" dirty="0"/>
          </a:p>
          <a:p>
            <a:endParaRPr lang="hr-HR" sz="2200" dirty="0"/>
          </a:p>
          <a:p>
            <a:pPr algn="just" eaLnBrk="1" hangingPunct="1"/>
            <a:endParaRPr lang="hr-HR" altLang="sr-Latn-R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Kovarijanca - objašnjenje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4940301" y="2647952"/>
          <a:ext cx="2451100" cy="400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r:id="rId3" imgW="1244600" imgH="203200" progId="Equation.3">
                  <p:embed/>
                </p:oleObj>
              </mc:Choice>
              <mc:Fallback>
                <p:oleObj r:id="rId3" imgW="1244600" imgH="203200" progId="Equation.3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1" y="2647952"/>
                        <a:ext cx="2451100" cy="400049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250</a:t>
            </a:fld>
            <a:endParaRPr lang="en-US" altLang="sr-Latn-RS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/>
          </p:nvPr>
        </p:nvGraphicFramePr>
        <p:xfrm>
          <a:off x="5371306" y="4389876"/>
          <a:ext cx="1791495" cy="864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r:id="rId5" imgW="914400" imgH="444500" progId="Equation.3">
                  <p:embed/>
                </p:oleObj>
              </mc:Choice>
              <mc:Fallback>
                <p:oleObj r:id="rId5" imgW="914400" imgH="4445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1306" y="4389876"/>
                        <a:ext cx="1791495" cy="86416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733" dirty="0"/>
              <a:t>Statistika koja mjeri snagu linearne veze između dviju varijabli.</a:t>
            </a:r>
          </a:p>
          <a:p>
            <a:r>
              <a:rPr lang="hr-HR" sz="1733" dirty="0"/>
              <a:t>Pozitivna ili negativna.</a:t>
            </a:r>
          </a:p>
          <a:p>
            <a:r>
              <a:rPr lang="hr-HR" sz="1733" dirty="0"/>
              <a:t>Vrijednosti [-1 – +1]</a:t>
            </a:r>
          </a:p>
          <a:p>
            <a:r>
              <a:rPr lang="hr-HR" sz="1733" dirty="0"/>
              <a:t>Ne dokazuje kauzalnost!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0" b="11815"/>
          <a:stretch>
            <a:fillRect/>
          </a:stretch>
        </p:blipFill>
        <p:spPr bwMode="auto">
          <a:xfrm>
            <a:off x="5507865" y="2754799"/>
            <a:ext cx="3657600" cy="2920492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415804857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koeficijent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64" y="2435437"/>
            <a:ext cx="5759873" cy="1987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349430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Neke karakteristike Pearson korelacijskog koeficijenta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43" y="2472549"/>
            <a:ext cx="4998259" cy="2344151"/>
          </a:xfrm>
          <a:prstGeom prst="rect">
            <a:avLst/>
          </a:prstGeom>
          <a:noFill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9092489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Pearson korelacijski </a:t>
            </a:r>
            <a:r>
              <a:rPr lang="hr-HR" dirty="0" smtClean="0"/>
              <a:t>koeficijent – NE MJERI NELINEARNE VEZE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http://upload.wikimedia.org/wikipedia/commons/thumb/d/d4/Correlation_examples2.svg/1280px-Correlation_examples2.sv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64" y="2114127"/>
            <a:ext cx="5759873" cy="2629747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43069132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Kauzalnost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r-HR" altLang="sr-Latn-RS" dirty="0"/>
              <a:t>Korelacija između varijabli ne ukazuje  na uzročnost (kauzalnost).</a:t>
            </a:r>
          </a:p>
          <a:p>
            <a:pPr marL="0" indent="0">
              <a:buNone/>
            </a:pPr>
            <a:endParaRPr lang="hr-HR" altLang="sr-Latn-RS" b="1" dirty="0"/>
          </a:p>
          <a:p>
            <a:pPr marL="0" indent="0">
              <a:buNone/>
            </a:pPr>
            <a:r>
              <a:rPr lang="hr-HR" altLang="sr-Latn-RS" b="1" dirty="0"/>
              <a:t>PRIMJER:</a:t>
            </a:r>
            <a:endParaRPr lang="en-US" altLang="sr-Latn-RS" b="1" dirty="0"/>
          </a:p>
          <a:p>
            <a:pPr lvl="1" eaLnBrk="1" hangingPunct="1"/>
            <a:r>
              <a:rPr lang="hr-HR" altLang="sr-Latn-RS" sz="2000" dirty="0"/>
              <a:t>Dokazana je veoma snažna korelacija (r=0.91) između varijabli količine konzumiranog sladoleda i stope smrtnosti utapanjem.</a:t>
            </a:r>
          </a:p>
          <a:p>
            <a:pPr lvl="2" eaLnBrk="1" hangingPunct="1"/>
            <a:r>
              <a:rPr lang="hr-HR" altLang="sr-Latn-RS" sz="1800" dirty="0"/>
              <a:t>Uzrokuje li konzumacija sladoleda uzrokuje utapanje</a:t>
            </a:r>
            <a:r>
              <a:rPr lang="en-US" altLang="sr-Latn-RS" sz="1800" dirty="0"/>
              <a:t>?  </a:t>
            </a:r>
          </a:p>
          <a:p>
            <a:pPr lvl="2" eaLnBrk="1" hangingPunct="1"/>
            <a:r>
              <a:rPr lang="hr-HR" sz="1800" dirty="0"/>
              <a:t>Da li tugujuće osobe jedu više sladoleda?</a:t>
            </a:r>
          </a:p>
          <a:p>
            <a:pPr lvl="1" eaLnBrk="1" hangingPunct="1"/>
            <a:r>
              <a:rPr lang="hr-HR" sz="2000" dirty="0"/>
              <a:t>Kako bi se zaključiti uzročnost moramo manipulirati neovisnu varijablu i promatrati utjecaj na zavisnu varijablu – provesti eksperiment.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255</a:t>
            </a:fld>
            <a:endParaRPr lang="en-US" altLang="sr-Latn-RS"/>
          </a:p>
        </p:txBody>
      </p:sp>
      <p:pic>
        <p:nvPicPr>
          <p:cNvPr id="169986" name="Picture 2" descr="https://encrypted-tbn1.gstatic.com/images?q=tbn:ANd9GcTryR6er0rv90lohifCTnm-Kz_pRt8NqWhjoNpQeKNsRDUl-OWL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5089149"/>
            <a:ext cx="1563076" cy="16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9602" y="3962400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sz="135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5257801"/>
            <a:ext cx="3562351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Korelacija - regresija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endParaRPr lang="hr-HR" sz="1733" dirty="0"/>
          </a:p>
          <a:p>
            <a:pPr marL="0" indent="0">
              <a:buNone/>
            </a:pPr>
            <a:r>
              <a:rPr lang="hr-HR" sz="1733" dirty="0"/>
              <a:t>Korelacija </a:t>
            </a:r>
            <a:r>
              <a:rPr lang="hr-HR" sz="1733" dirty="0"/>
              <a:t>govori o postojanju povezanost između X i Y varijabli, ali to ne opisuje odnos ili dopušta da predvidimo vrijednosti jedne varijable na temelju poznavanja vrijednosti druge. Za to nam treba regresija, ali to ćemo ostaviti za neki drugi tečaj…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592555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707" dirty="0"/>
              <a:t>Korelacija - razumijevanje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717551"/>
          </a:xfrm>
        </p:spPr>
        <p:txBody>
          <a:bodyPr/>
          <a:lstStyle/>
          <a:p>
            <a:r>
              <a:rPr lang="hr-HR" sz="2200" dirty="0"/>
              <a:t>Kakve s dolje prikazane veze između varijabli?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9700ED0-CBC6-464A-B5EC-515E7396F780}" type="slidenum">
              <a:rPr lang="en-US" altLang="sr-Latn-RS" smtClean="0"/>
              <a:pPr>
                <a:defRPr/>
              </a:pPr>
              <a:t>257</a:t>
            </a:fld>
            <a:endParaRPr lang="en-US" altLang="sr-Latn-R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4562477" y="2552841"/>
            <a:ext cx="2537753" cy="1925307"/>
            <a:chOff x="1650" y="1728"/>
            <a:chExt cx="2166" cy="1633"/>
          </a:xfrm>
        </p:grpSpPr>
        <p:sp>
          <p:nvSpPr>
            <p:cNvPr id="67" name="Line 4"/>
            <p:cNvSpPr>
              <a:spLocks noChangeShapeType="1"/>
            </p:cNvSpPr>
            <p:nvPr/>
          </p:nvSpPr>
          <p:spPr bwMode="auto">
            <a:xfrm>
              <a:off x="1650" y="2552"/>
              <a:ext cx="216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68" name="Line 5"/>
            <p:cNvSpPr>
              <a:spLocks noChangeShapeType="1"/>
            </p:cNvSpPr>
            <p:nvPr/>
          </p:nvSpPr>
          <p:spPr bwMode="auto">
            <a:xfrm flipH="1" flipV="1">
              <a:off x="2688" y="1728"/>
              <a:ext cx="7" cy="163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2160" y="189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295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2977" y="288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2460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2952" y="24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2366" y="220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>
              <a:off x="3553" y="321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6" name="Oval 75"/>
            <p:cNvSpPr>
              <a:spLocks noChangeArrowheads="1"/>
            </p:cNvSpPr>
            <p:nvPr/>
          </p:nvSpPr>
          <p:spPr bwMode="auto">
            <a:xfrm>
              <a:off x="3119" y="2333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2413" y="2395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>
              <a:off x="2836" y="2270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2899" y="2741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0" name="Oval 79"/>
            <p:cNvSpPr>
              <a:spLocks noChangeArrowheads="1"/>
            </p:cNvSpPr>
            <p:nvPr/>
          </p:nvSpPr>
          <p:spPr bwMode="auto">
            <a:xfrm>
              <a:off x="2272" y="2647"/>
              <a:ext cx="47" cy="4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1" name="Oval 80"/>
            <p:cNvSpPr>
              <a:spLocks noChangeArrowheads="1"/>
            </p:cNvSpPr>
            <p:nvPr/>
          </p:nvSpPr>
          <p:spPr bwMode="auto">
            <a:xfrm>
              <a:off x="2742" y="2552"/>
              <a:ext cx="48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2" name="Oval 81"/>
            <p:cNvSpPr>
              <a:spLocks noChangeArrowheads="1"/>
            </p:cNvSpPr>
            <p:nvPr/>
          </p:nvSpPr>
          <p:spPr bwMode="auto">
            <a:xfrm>
              <a:off x="3121" y="2772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3" name="Oval 82"/>
            <p:cNvSpPr>
              <a:spLocks noChangeArrowheads="1"/>
            </p:cNvSpPr>
            <p:nvPr/>
          </p:nvSpPr>
          <p:spPr bwMode="auto">
            <a:xfrm>
              <a:off x="3265" y="2616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2088" y="2040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5" name="Oval 84"/>
            <p:cNvSpPr>
              <a:spLocks noChangeArrowheads="1"/>
            </p:cNvSpPr>
            <p:nvPr/>
          </p:nvSpPr>
          <p:spPr bwMode="auto">
            <a:xfrm>
              <a:off x="2232" y="2081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6" name="Oval 85"/>
            <p:cNvSpPr>
              <a:spLocks noChangeArrowheads="1"/>
            </p:cNvSpPr>
            <p:nvPr/>
          </p:nvSpPr>
          <p:spPr bwMode="auto">
            <a:xfrm>
              <a:off x="3265" y="3145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3312" y="292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2601" y="2364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>
              <a:off x="1872" y="196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2272" y="2458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>
              <a:off x="2413" y="1987"/>
              <a:ext cx="47" cy="4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592" y="2209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  <p:sp>
          <p:nvSpPr>
            <p:cNvPr id="93" name="Oval 92"/>
            <p:cNvSpPr>
              <a:spLocks noChangeArrowheads="1"/>
            </p:cNvSpPr>
            <p:nvPr/>
          </p:nvSpPr>
          <p:spPr bwMode="auto">
            <a:xfrm>
              <a:off x="2016" y="2137"/>
              <a:ext cx="47" cy="4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anose="020B0604030504040204" pitchFamily="34" charset="0"/>
                  <a:ea typeface="+mn-ea"/>
                  <a:cs typeface="+mn-cs"/>
                </a:defRPr>
              </a:lvl9pPr>
            </a:lstStyle>
            <a:p>
              <a:endParaRPr lang="hr-HR" sz="1351"/>
            </a:p>
          </p:txBody>
        </p:sp>
      </p:grpSp>
      <p:sp>
        <p:nvSpPr>
          <p:cNvPr id="6" name="Line 33"/>
          <p:cNvSpPr>
            <a:spLocks noChangeShapeType="1"/>
          </p:cNvSpPr>
          <p:nvPr/>
        </p:nvSpPr>
        <p:spPr bwMode="auto">
          <a:xfrm>
            <a:off x="7458076" y="3522664"/>
            <a:ext cx="25384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7" name="Line 34"/>
          <p:cNvSpPr>
            <a:spLocks noChangeShapeType="1"/>
          </p:cNvSpPr>
          <p:nvPr/>
        </p:nvSpPr>
        <p:spPr bwMode="auto">
          <a:xfrm flipH="1" flipV="1">
            <a:off x="8674100" y="2552700"/>
            <a:ext cx="7939" cy="19240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054976" y="2746376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983663" y="28765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9012237" y="391160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886702" y="3811588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8983663" y="342900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8296276" y="311626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9686925" y="37147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431337" y="32654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8351837" y="34305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9048750" y="3190876"/>
            <a:ext cx="57151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921751" y="374650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8186737" y="3813177"/>
            <a:ext cx="55563" cy="539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8737601" y="352266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182102" y="3783013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9350376" y="359886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8440737" y="40401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8115302" y="401955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8953501" y="42227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405939" y="3967163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9278937" y="27241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7718425" y="2835276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8186737" y="3508377"/>
            <a:ext cx="55563" cy="539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8351837" y="2857501"/>
            <a:ext cx="55563" cy="5715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8561388" y="3119437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7886701" y="32019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5" name="Line 62"/>
          <p:cNvSpPr>
            <a:spLocks noChangeShapeType="1"/>
          </p:cNvSpPr>
          <p:nvPr/>
        </p:nvSpPr>
        <p:spPr bwMode="auto">
          <a:xfrm>
            <a:off x="1943100" y="3522664"/>
            <a:ext cx="253841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6" name="Line 63"/>
          <p:cNvSpPr>
            <a:spLocks noChangeShapeType="1"/>
          </p:cNvSpPr>
          <p:nvPr/>
        </p:nvSpPr>
        <p:spPr bwMode="auto">
          <a:xfrm flipH="1" flipV="1">
            <a:off x="3159125" y="2552700"/>
            <a:ext cx="7939" cy="192405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3656013" y="2746376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3468688" y="31257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2203451" y="3843337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2892426" y="374650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3468688" y="342900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3897313" y="311626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2508251" y="40195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3663951" y="32654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2836863" y="31051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332163" y="3190876"/>
            <a:ext cx="57151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406777" y="374650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2671763" y="4041777"/>
            <a:ext cx="55563" cy="539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3222625" y="352266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2373314" y="348615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3086101" y="30289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3571876" y="291941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3741739" y="2968625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171701" y="4095751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2597151" y="3790951"/>
            <a:ext cx="53975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2628901" y="29733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3319463" y="2835276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671763" y="3413126"/>
            <a:ext cx="55563" cy="539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3952876" y="2857501"/>
            <a:ext cx="55563" cy="5715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3009901" y="3354388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3487737" y="3033713"/>
            <a:ext cx="55563" cy="55563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endParaRPr lang="hr-HR" sz="1351"/>
          </a:p>
        </p:txBody>
      </p:sp>
      <p:sp>
        <p:nvSpPr>
          <p:cNvPr id="96" name="TextBox 95"/>
          <p:cNvSpPr txBox="1"/>
          <p:nvPr/>
        </p:nvSpPr>
        <p:spPr>
          <a:xfrm>
            <a:off x="2171701" y="5064125"/>
            <a:ext cx="7824788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351" dirty="0"/>
              <a:t>     POZITIVNA                    </a:t>
            </a:r>
            <a:r>
              <a:rPr lang="hr-HR" sz="1351" dirty="0"/>
              <a:t>                                        </a:t>
            </a:r>
            <a:r>
              <a:rPr lang="hr-HR" sz="1351" dirty="0"/>
              <a:t>NEGATIVNA                     </a:t>
            </a:r>
            <a:r>
              <a:rPr lang="hr-HR" sz="1351" dirty="0"/>
              <a:t>                                         </a:t>
            </a:r>
            <a:r>
              <a:rPr lang="hr-HR" sz="1351" dirty="0"/>
              <a:t>NE POSTOJI</a:t>
            </a:r>
          </a:p>
        </p:txBody>
      </p:sp>
    </p:spTree>
    <p:extLst>
      <p:ext uri="{BB962C8B-B14F-4D97-AF65-F5344CB8AC3E}">
        <p14:creationId xmlns:p14="http://schemas.microsoft.com/office/powerpoint/2010/main" val="370668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895053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hr-HR" dirty="0"/>
              <a:t>Vizualizacija i analiza prostornih podataka pomoću sustava R (S730)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endParaRPr lang="hr-HR" dirty="0" smtClean="0"/>
          </a:p>
          <a:p>
            <a:r>
              <a:rPr lang="hr-HR" dirty="0" smtClean="0"/>
              <a:t>Autorica Dr.sc. Andreja Radović</a:t>
            </a:r>
          </a:p>
          <a:p>
            <a:r>
              <a:rPr lang="hr-HR" dirty="0" smtClean="0"/>
              <a:t>Recenzentica Mr. </a:t>
            </a:r>
            <a:r>
              <a:rPr lang="hr-HR" dirty="0" err="1" smtClean="0"/>
              <a:t>sc</a:t>
            </a:r>
            <a:r>
              <a:rPr lang="hr-HR" dirty="0" smtClean="0"/>
              <a:t>. Melita Perčec-Tadić</a:t>
            </a:r>
          </a:p>
          <a:p>
            <a:r>
              <a:rPr lang="hr-HR" smtClean="0"/>
              <a:t>Urednica Irena Jandrić</a:t>
            </a:r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60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vi </a:t>
            </a:r>
            <a:r>
              <a:rPr lang="hr-HR" dirty="0"/>
              <a:t>podaci koji su direktno ili indirektno povezani s određenim položajem u prostoru ili geografskim </a:t>
            </a:r>
            <a:r>
              <a:rPr lang="hr-HR" dirty="0" smtClean="0"/>
              <a:t>područjem.</a:t>
            </a:r>
          </a:p>
          <a:p>
            <a:r>
              <a:rPr lang="hr-HR" dirty="0" smtClean="0"/>
              <a:t>Ali </a:t>
            </a:r>
            <a:r>
              <a:rPr lang="hr-HR" dirty="0"/>
              <a:t>i podaci kojima se opisuje samo relativan međusobni </a:t>
            </a:r>
            <a:r>
              <a:rPr lang="hr-HR" dirty="0" smtClean="0"/>
              <a:t>položaj - topologija.</a:t>
            </a:r>
          </a:p>
          <a:p>
            <a:r>
              <a:rPr lang="hr-HR" dirty="0"/>
              <a:t>Geografski, </a:t>
            </a:r>
            <a:r>
              <a:rPr lang="hr-HR" dirty="0" err="1"/>
              <a:t>geo</a:t>
            </a:r>
            <a:r>
              <a:rPr lang="hr-HR" dirty="0"/>
              <a:t>-referencirani podaci u svojoj biti uključuju dvije komponente:</a:t>
            </a:r>
          </a:p>
          <a:p>
            <a:pPr lvl="1"/>
            <a:r>
              <a:rPr lang="hr-HR" i="1" dirty="0"/>
              <a:t>prostornu</a:t>
            </a:r>
            <a:r>
              <a:rPr lang="hr-HR" dirty="0"/>
              <a:t> komponentu – (geometrijsku ili grafičku) koja opisuje prostornu distribuciju prostornog fenomena te predstavljaju pojednostavljenu, digitalnu informaciju o nekom području i</a:t>
            </a:r>
          </a:p>
          <a:p>
            <a:pPr lvl="1"/>
            <a:r>
              <a:rPr lang="hr-HR" i="1" dirty="0"/>
              <a:t>atributnu</a:t>
            </a:r>
            <a:r>
              <a:rPr lang="hr-HR" dirty="0"/>
              <a:t> komponentu koja opisuje svojstva objekta ili pojave.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196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Traženje pomoći od zajednice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Ukoliko na opisane načine niste uspjeli riješiti svoj problem i odlučite postaviti pitanje na neku od distribucijskih lista važno je:</a:t>
            </a:r>
          </a:p>
          <a:p>
            <a:pPr marL="342882" lvl="1" indent="0">
              <a:buNone/>
            </a:pPr>
            <a:endParaRPr lang="hr-HR" dirty="0" smtClean="0"/>
          </a:p>
          <a:p>
            <a:pPr lvl="2"/>
            <a:r>
              <a:rPr lang="hr-HR" sz="1400" dirty="0"/>
              <a:t>dati </a:t>
            </a:r>
            <a:r>
              <a:rPr lang="hr-HR" sz="1400" dirty="0" err="1"/>
              <a:t>reproducibilan</a:t>
            </a:r>
            <a:r>
              <a:rPr lang="hr-HR" sz="1400" dirty="0"/>
              <a:t> primjer koji će i kod ostalih dati jednaku poruku,</a:t>
            </a:r>
          </a:p>
          <a:p>
            <a:pPr lvl="2"/>
            <a:r>
              <a:rPr lang="hr-HR" sz="1400" dirty="0"/>
              <a:t>navesti koji ste rezultat očekivali, odnosno pokušali dobiti,</a:t>
            </a:r>
          </a:p>
          <a:p>
            <a:pPr lvl="2"/>
            <a:r>
              <a:rPr lang="hr-HR" sz="1400" dirty="0"/>
              <a:t>navesti što je prikazano umjesto očekivanog rezultata,</a:t>
            </a:r>
          </a:p>
          <a:p>
            <a:pPr lvl="2"/>
            <a:r>
              <a:rPr lang="hr-HR" sz="1400" dirty="0"/>
              <a:t>navesti verziju sustava R i paketa korištenih u analizi,</a:t>
            </a:r>
          </a:p>
          <a:p>
            <a:pPr lvl="2"/>
            <a:r>
              <a:rPr lang="hr-HR" sz="1400" dirty="0"/>
              <a:t>navesti na kojem operacijskom sustavu radite,</a:t>
            </a:r>
          </a:p>
          <a:p>
            <a:pPr lvl="2"/>
            <a:r>
              <a:rPr lang="hr-HR" sz="1400" dirty="0"/>
              <a:t>osmisliti dobar naslov poruke s pitanjem.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6544185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Vrste </a:t>
            </a:r>
            <a:r>
              <a:rPr lang="hr-HR" dirty="0"/>
              <a:t>dvodimenzionalnih GIS-podataka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Prema zajedničkim standardima Open </a:t>
            </a:r>
            <a:r>
              <a:rPr lang="hr-HR" dirty="0" err="1"/>
              <a:t>Geospatial</a:t>
            </a:r>
            <a:r>
              <a:rPr lang="hr-HR" dirty="0"/>
              <a:t> </a:t>
            </a:r>
            <a:r>
              <a:rPr lang="hr-HR" dirty="0" err="1"/>
              <a:t>Consortium</a:t>
            </a:r>
            <a:r>
              <a:rPr lang="hr-HR" dirty="0"/>
              <a:t> (OGC) i International </a:t>
            </a:r>
            <a:r>
              <a:rPr lang="hr-HR" dirty="0" err="1"/>
              <a:t>Organisation</a:t>
            </a:r>
            <a:r>
              <a:rPr lang="hr-HR" dirty="0"/>
              <a:t> for </a:t>
            </a:r>
            <a:r>
              <a:rPr lang="hr-HR" dirty="0" err="1"/>
              <a:t>Standardisation</a:t>
            </a:r>
            <a:r>
              <a:rPr lang="hr-HR" dirty="0"/>
              <a:t> (ISO), definiran je veći broj osnovnih dvodimenzionalnih GIS objekata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simple</a:t>
            </a:r>
            <a:r>
              <a:rPr lang="hr-HR" i="1" dirty="0"/>
              <a:t> </a:t>
            </a:r>
            <a:r>
              <a:rPr lang="hr-HR" i="1" dirty="0" err="1"/>
              <a:t>features</a:t>
            </a:r>
            <a:r>
              <a:rPr lang="hr-HR" dirty="0"/>
              <a:t>). To su:</a:t>
            </a:r>
          </a:p>
          <a:p>
            <a:pPr lvl="1"/>
            <a:r>
              <a:rPr lang="hr-HR" i="1" dirty="0" err="1"/>
              <a:t>Geometry</a:t>
            </a:r>
            <a:r>
              <a:rPr lang="hr-HR" dirty="0"/>
              <a:t> – geometrija</a:t>
            </a:r>
          </a:p>
          <a:p>
            <a:pPr lvl="1"/>
            <a:r>
              <a:rPr lang="hr-HR" i="1" dirty="0" err="1"/>
              <a:t>Point</a:t>
            </a:r>
            <a:r>
              <a:rPr lang="hr-HR" dirty="0"/>
              <a:t>, </a:t>
            </a:r>
            <a:r>
              <a:rPr lang="hr-HR" i="1" dirty="0" err="1"/>
              <a:t>MultiPoint</a:t>
            </a:r>
            <a:r>
              <a:rPr lang="hr-HR" dirty="0"/>
              <a:t> – točkasti objekti</a:t>
            </a:r>
          </a:p>
          <a:p>
            <a:pPr lvl="1"/>
            <a:r>
              <a:rPr lang="hr-HR" i="1" dirty="0" err="1"/>
              <a:t>LineString</a:t>
            </a:r>
            <a:r>
              <a:rPr lang="hr-HR" i="1" dirty="0"/>
              <a:t>, </a:t>
            </a:r>
            <a:r>
              <a:rPr lang="hr-HR" i="1" dirty="0" err="1"/>
              <a:t>MultiLineString</a:t>
            </a:r>
            <a:r>
              <a:rPr lang="hr-HR" dirty="0"/>
              <a:t> – linijski objekti</a:t>
            </a:r>
          </a:p>
          <a:p>
            <a:pPr lvl="1"/>
            <a:r>
              <a:rPr lang="hr-HR" i="1" dirty="0" err="1"/>
              <a:t>Polygon</a:t>
            </a:r>
            <a:r>
              <a:rPr lang="hr-HR" dirty="0"/>
              <a:t>, </a:t>
            </a:r>
            <a:r>
              <a:rPr lang="hr-HR" i="1" dirty="0" err="1"/>
              <a:t>MultiPolygon</a:t>
            </a:r>
            <a:r>
              <a:rPr lang="hr-HR" dirty="0"/>
              <a:t>, </a:t>
            </a:r>
            <a:r>
              <a:rPr lang="hr-HR" i="1" dirty="0"/>
              <a:t>Triangle</a:t>
            </a:r>
            <a:r>
              <a:rPr lang="hr-HR" dirty="0"/>
              <a:t> – poligonski objekti</a:t>
            </a:r>
          </a:p>
          <a:p>
            <a:pPr lvl="1"/>
            <a:r>
              <a:rPr lang="hr-HR" i="1" dirty="0" err="1"/>
              <a:t>CircularString</a:t>
            </a:r>
            <a:r>
              <a:rPr lang="hr-HR" dirty="0"/>
              <a:t> – kružni prsten</a:t>
            </a:r>
          </a:p>
          <a:p>
            <a:pPr lvl="1"/>
            <a:r>
              <a:rPr lang="hr-HR" i="1" dirty="0" err="1"/>
              <a:t>Curve</a:t>
            </a:r>
            <a:r>
              <a:rPr lang="hr-HR" dirty="0"/>
              <a:t>, </a:t>
            </a:r>
            <a:r>
              <a:rPr lang="hr-HR" i="1" dirty="0" err="1"/>
              <a:t>MultiCurve</a:t>
            </a:r>
            <a:r>
              <a:rPr lang="hr-HR" dirty="0"/>
              <a:t>, </a:t>
            </a:r>
            <a:r>
              <a:rPr lang="hr-HR" i="1" dirty="0" err="1"/>
              <a:t>CompoundCurve</a:t>
            </a:r>
            <a:r>
              <a:rPr lang="hr-HR" dirty="0"/>
              <a:t> – tipovi krivulja</a:t>
            </a:r>
          </a:p>
          <a:p>
            <a:pPr lvl="1"/>
            <a:r>
              <a:rPr lang="hr-HR" i="1" dirty="0" err="1"/>
              <a:t>CurvePolygon</a:t>
            </a:r>
            <a:r>
              <a:rPr lang="hr-HR" i="1" dirty="0"/>
              <a:t> </a:t>
            </a:r>
            <a:r>
              <a:rPr lang="hr-HR" dirty="0"/>
              <a:t>– zaobljeni poligoni</a:t>
            </a:r>
          </a:p>
          <a:p>
            <a:pPr lvl="1"/>
            <a:r>
              <a:rPr lang="hr-HR" i="1" dirty="0" err="1"/>
              <a:t>Surface</a:t>
            </a:r>
            <a:r>
              <a:rPr lang="hr-HR" dirty="0"/>
              <a:t>, </a:t>
            </a:r>
            <a:r>
              <a:rPr lang="hr-HR" i="1" dirty="0" err="1"/>
              <a:t>MultiSurface</a:t>
            </a:r>
            <a:r>
              <a:rPr lang="hr-HR" dirty="0"/>
              <a:t>, </a:t>
            </a:r>
            <a:r>
              <a:rPr lang="hr-HR" i="1" dirty="0" err="1"/>
              <a:t>PolyhedralSurface</a:t>
            </a:r>
            <a:r>
              <a:rPr lang="hr-HR" i="1" dirty="0"/>
              <a:t> </a:t>
            </a:r>
            <a:r>
              <a:rPr lang="hr-HR" dirty="0"/>
              <a:t>– površine</a:t>
            </a:r>
          </a:p>
          <a:p>
            <a:pPr lvl="1"/>
            <a:r>
              <a:rPr lang="hr-HR" dirty="0"/>
              <a:t>TIN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Triangulated</a:t>
            </a:r>
            <a:r>
              <a:rPr lang="hr-HR" i="1" dirty="0"/>
              <a:t>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networks</a:t>
            </a:r>
            <a:r>
              <a:rPr lang="hr-HR" dirty="0"/>
              <a:t>) – trokutno nepravilne mreže</a:t>
            </a:r>
          </a:p>
          <a:p>
            <a:pPr lvl="1"/>
            <a:r>
              <a:rPr lang="hr-HR" i="1" dirty="0" err="1"/>
              <a:t>GeometryCollection</a:t>
            </a:r>
            <a:r>
              <a:rPr lang="hr-HR" dirty="0"/>
              <a:t> – kolekcije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170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Organizacija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Ove osnovne GIS-strukture organizirane su hijerarhijski. Primijetite da je definiranje koordinatnog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SpatialReferenceSystem</a:t>
            </a:r>
            <a:r>
              <a:rPr lang="hr-HR" dirty="0"/>
              <a:t>) jedinstveno za sve vrste geometrija.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hijerarhija_simple_featur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269" y="2621209"/>
            <a:ext cx="5335587" cy="355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63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OGC -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Sustav R omogućuje učitavanje osnovnih vektorskih GIS-objekata kako ih definira </a:t>
            </a:r>
            <a:r>
              <a:rPr lang="hr-HR" dirty="0" err="1"/>
              <a:t>OSGeo</a:t>
            </a:r>
            <a:r>
              <a:rPr lang="hr-HR" dirty="0"/>
              <a:t> (</a:t>
            </a:r>
            <a:r>
              <a:rPr lang="hr-HR" i="1" dirty="0"/>
              <a:t>Open </a:t>
            </a:r>
            <a:r>
              <a:rPr lang="hr-HR" i="1" dirty="0" err="1" smtClean="0"/>
              <a:t>Geospatial</a:t>
            </a:r>
            <a:r>
              <a:rPr lang="hr-HR" i="1" dirty="0" smtClean="0"/>
              <a:t> </a:t>
            </a:r>
            <a:r>
              <a:rPr lang="hr-HR" i="1" dirty="0" err="1" smtClean="0"/>
              <a:t>Consortium</a:t>
            </a:r>
            <a:r>
              <a:rPr lang="hr-HR" dirty="0" smtClean="0"/>
              <a:t>). </a:t>
            </a:r>
          </a:p>
          <a:p>
            <a:r>
              <a:rPr lang="hr-HR" dirty="0"/>
              <a:t>Za sve vektorske objekte vrijedi da se mogu izrađivati u samom sustavu unosom formata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Binary</a:t>
            </a:r>
            <a:r>
              <a:rPr lang="hr-HR" dirty="0"/>
              <a:t> (WKB) ili </a:t>
            </a:r>
            <a:r>
              <a:rPr lang="hr-HR" i="1" dirty="0" err="1"/>
              <a:t>Well-Known</a:t>
            </a:r>
            <a:r>
              <a:rPr lang="hr-HR" i="1" dirty="0"/>
              <a:t> </a:t>
            </a:r>
            <a:r>
              <a:rPr lang="hr-HR" i="1" dirty="0" err="1"/>
              <a:t>Text</a:t>
            </a:r>
            <a:r>
              <a:rPr lang="hr-HR" dirty="0"/>
              <a:t> (WKT) uporabom funkcionalnosti paketa "</a:t>
            </a:r>
            <a:r>
              <a:rPr lang="hr-HR" dirty="0" err="1"/>
              <a:t>Rgeos</a:t>
            </a:r>
            <a:r>
              <a:rPr lang="hr-HR" dirty="0"/>
              <a:t>" funkcije </a:t>
            </a:r>
            <a:r>
              <a:rPr lang="hr-HR" dirty="0" err="1"/>
              <a:t>readWKT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 smtClean="0"/>
              <a:t>(</a:t>
            </a:r>
            <a:r>
              <a:rPr lang="hr-HR" dirty="0" err="1" smtClean="0"/>
              <a:t>Rgeos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moj_poligon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readWKT</a:t>
            </a:r>
            <a:r>
              <a:rPr lang="hr-HR" dirty="0"/>
              <a:t>("POLYGON((1 0,0 1,1 2,2 1,1 0</a:t>
            </a:r>
            <a:r>
              <a:rPr lang="hr-HR" dirty="0" smtClean="0"/>
              <a:t>))")</a:t>
            </a:r>
          </a:p>
          <a:p>
            <a:endParaRPr lang="hr-HR" dirty="0" smtClean="0"/>
          </a:p>
          <a:p>
            <a:r>
              <a:rPr lang="hr-HR" dirty="0"/>
              <a:t>„</a:t>
            </a:r>
            <a:r>
              <a:rPr lang="hr-HR" dirty="0" err="1"/>
              <a:t>Rgeos</a:t>
            </a:r>
            <a:r>
              <a:rPr lang="hr-HR" dirty="0"/>
              <a:t>“ je sučelje na biblioteku GEOS (</a:t>
            </a:r>
            <a:r>
              <a:rPr lang="hr-HR" u="sng" dirty="0">
                <a:hlinkClick r:id="rId2"/>
              </a:rPr>
              <a:t>http://trac.osgeo.org/geos/</a:t>
            </a:r>
            <a:r>
              <a:rPr lang="hr-HR" dirty="0"/>
              <a:t>) koja je pak C</a:t>
            </a:r>
            <a:r>
              <a:rPr lang="hr-HR" baseline="30000" dirty="0"/>
              <a:t>++</a:t>
            </a:r>
            <a:r>
              <a:rPr lang="hr-HR" dirty="0"/>
              <a:t> veza prema JTS (Java </a:t>
            </a:r>
            <a:r>
              <a:rPr lang="hr-HR" dirty="0" err="1"/>
              <a:t>Topology</a:t>
            </a:r>
            <a:r>
              <a:rPr lang="hr-HR" dirty="0"/>
              <a:t> Suite  </a:t>
            </a:r>
            <a:r>
              <a:rPr lang="hr-HR" u="sng" dirty="0">
                <a:hlinkClick r:id="rId3"/>
              </a:rPr>
              <a:t>http://tsusiatsoftware.net/jts/main.html)</a:t>
            </a:r>
            <a:r>
              <a:rPr lang="hr-HR" dirty="0"/>
              <a:t>). JTS pruža potpunu, dosljednu, </a:t>
            </a:r>
            <a:r>
              <a:rPr lang="hr-HR" dirty="0" err="1"/>
              <a:t>robustnu</a:t>
            </a:r>
            <a:r>
              <a:rPr lang="hr-HR" dirty="0"/>
              <a:t> provedbu temeljnih algoritama za obradu linearne geometrije na 2-dimenzionalnoj kartezijanskoj </a:t>
            </a:r>
            <a:r>
              <a:rPr lang="hr-HR" dirty="0" smtClean="0"/>
              <a:t>ravnini.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4534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Geografsko informacijski sustavi i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Najveći </a:t>
            </a:r>
            <a:r>
              <a:rPr lang="hr-HR" dirty="0"/>
              <a:t>broj korisnika ipak ne izrađuje prostorne objekte unutar sustava R, već najčešće u GIS-u pripremljene prostorne objekte unosi u sustav R radi analize i vizualizacije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62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podaci u GIS sustavima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Predstavljaju </a:t>
            </a:r>
            <a:r>
              <a:rPr lang="hr-HR" dirty="0"/>
              <a:t>stvarne predmete </a:t>
            </a:r>
            <a:r>
              <a:rPr lang="hr-HR" dirty="0" smtClean="0"/>
              <a:t>kao </a:t>
            </a:r>
            <a:r>
              <a:rPr lang="hr-HR" dirty="0"/>
              <a:t>što su ceste, uporaba zemljišta, visina, stabala, putova, itd</a:t>
            </a:r>
            <a:r>
              <a:rPr lang="hr-HR" dirty="0" smtClean="0"/>
              <a:t>.</a:t>
            </a:r>
          </a:p>
          <a:p>
            <a:r>
              <a:rPr lang="hr-HR" dirty="0" smtClean="0"/>
              <a:t>Mogu </a:t>
            </a:r>
            <a:r>
              <a:rPr lang="hr-HR" dirty="0"/>
              <a:t>predstavljati i lokacije neke pojave ili izmjerenog fenomena, npr. lokacije pojava munja ili zabilježeno kretanje neke </a:t>
            </a:r>
            <a:r>
              <a:rPr lang="hr-HR" dirty="0" smtClean="0"/>
              <a:t>životinje.</a:t>
            </a:r>
            <a:endParaRPr lang="hr-HR" dirty="0"/>
          </a:p>
          <a:p>
            <a:r>
              <a:rPr lang="hr-HR" dirty="0" smtClean="0"/>
              <a:t>Realne objekte možemo podijeliti na</a:t>
            </a:r>
          </a:p>
          <a:p>
            <a:pPr lvl="1"/>
            <a:r>
              <a:rPr lang="hr-HR" dirty="0" smtClean="0"/>
              <a:t>diskretni </a:t>
            </a:r>
            <a:r>
              <a:rPr lang="hr-HR" dirty="0"/>
              <a:t>objekti </a:t>
            </a:r>
            <a:r>
              <a:rPr lang="hr-HR" dirty="0" smtClean="0"/>
              <a:t>(stabla</a:t>
            </a:r>
            <a:r>
              <a:rPr lang="hr-HR" dirty="0"/>
              <a:t>, </a:t>
            </a:r>
            <a:r>
              <a:rPr lang="hr-HR" dirty="0" smtClean="0"/>
              <a:t>kuće, općina) </a:t>
            </a:r>
            <a:r>
              <a:rPr lang="hr-HR" dirty="0"/>
              <a:t>i </a:t>
            </a:r>
            <a:endParaRPr lang="hr-HR" dirty="0" smtClean="0"/>
          </a:p>
          <a:p>
            <a:pPr lvl="1"/>
            <a:r>
              <a:rPr lang="hr-HR" dirty="0" smtClean="0"/>
              <a:t>kontinuirane </a:t>
            </a:r>
            <a:r>
              <a:rPr lang="hr-HR" dirty="0"/>
              <a:t>površine </a:t>
            </a:r>
            <a:r>
              <a:rPr lang="hr-HR" dirty="0" smtClean="0"/>
              <a:t>(količine </a:t>
            </a:r>
            <a:r>
              <a:rPr lang="hr-HR" dirty="0"/>
              <a:t>oborina ili nadmorska visina)</a:t>
            </a:r>
          </a:p>
          <a:p>
            <a:r>
              <a:rPr lang="hr-HR" dirty="0"/>
              <a:t>Tradicionalno, postoje dvije osnovne metode koje se koriste za pohranu </a:t>
            </a:r>
            <a:r>
              <a:rPr lang="hr-HR" dirty="0" smtClean="0"/>
              <a:t>podataka:</a:t>
            </a:r>
          </a:p>
          <a:p>
            <a:pPr lvl="1"/>
            <a:r>
              <a:rPr lang="hr-HR" dirty="0"/>
              <a:t>vektorska prezentacija razvijena prvenstveno radi diskretnih </a:t>
            </a:r>
            <a:r>
              <a:rPr lang="hr-HR" dirty="0" smtClean="0"/>
              <a:t>pojava te</a:t>
            </a:r>
          </a:p>
          <a:p>
            <a:pPr lvl="1"/>
            <a:r>
              <a:rPr lang="hr-HR" dirty="0" smtClean="0"/>
              <a:t> </a:t>
            </a:r>
            <a:r>
              <a:rPr lang="hr-HR" dirty="0"/>
              <a:t>rasterska (površine) radi prikaza kontinuiranih pojava u prirodi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2852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Tradicionalni načini prikaza prostornih objekata</a:t>
            </a:r>
            <a:endParaRPr lang="hr-HR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Osnovni modeli prikaza objekata u </a:t>
            </a:r>
            <a:r>
              <a:rPr lang="hr-HR" dirty="0" smtClean="0"/>
              <a:t>prostoru: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111270" y="2533224"/>
          <a:ext cx="6061287" cy="228600"/>
        </p:xfrm>
        <a:graphic>
          <a:graphicData uri="http://schemas.openxmlformats.org/drawingml/2006/table">
            <a:tbl>
              <a:tblPr firstRow="1" firstCol="1" bandRow="1"/>
              <a:tblGrid>
                <a:gridCol w="202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0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Vektorski prikaz</a:t>
                      </a: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Rasterski prikaz</a:t>
                      </a: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920379" y="3228306"/>
          <a:ext cx="2020147" cy="1785871"/>
        </p:xfrm>
        <a:graphic>
          <a:graphicData uri="http://schemas.openxmlformats.org/drawingml/2006/table">
            <a:tbl>
              <a:tblPr firstRow="1" firstCol="1" bandRow="1"/>
              <a:tblGrid>
                <a:gridCol w="2020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569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Točke</a:t>
                      </a: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044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Linije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13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Površine </a:t>
                      </a:r>
                      <a:r>
                        <a:rPr lang="hr-HR" sz="15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(poligoni)</a:t>
                      </a:r>
                    </a:p>
                  </a:txBody>
                  <a:tcPr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 descr="vecto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269" y="3064976"/>
            <a:ext cx="1219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raster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6101" y="2912576"/>
            <a:ext cx="11176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198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Model, prikaz realnog svijeta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Oba modela prikaza podataka samo su pojednostavljeni prikaz realnog svijeta.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is_layer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9000" y="2709036"/>
            <a:ext cx="279400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942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Vektorska prezentacija </a:t>
            </a:r>
            <a:r>
              <a:rPr lang="pl-PL" dirty="0"/>
              <a:t>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Prema suštini pojave u prirodi </a:t>
            </a:r>
            <a:r>
              <a:rPr lang="hr-HR" dirty="0" smtClean="0"/>
              <a:t>vektorske podatke dijelimo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odatke </a:t>
            </a:r>
            <a:r>
              <a:rPr lang="hr-HR" dirty="0"/>
              <a:t>bez dimenzija (predstavljanje točkom), </a:t>
            </a:r>
            <a:endParaRPr lang="hr-HR" dirty="0" smtClean="0"/>
          </a:p>
          <a:p>
            <a:pPr lvl="1"/>
            <a:r>
              <a:rPr lang="hr-HR" dirty="0" smtClean="0"/>
              <a:t>jednodimenzionalne </a:t>
            </a:r>
            <a:r>
              <a:rPr lang="hr-HR" dirty="0"/>
              <a:t>(predstavljane linijama) te </a:t>
            </a:r>
            <a:endParaRPr lang="hr-HR" dirty="0" smtClean="0"/>
          </a:p>
          <a:p>
            <a:pPr lvl="1"/>
            <a:r>
              <a:rPr lang="hr-HR" dirty="0" smtClean="0"/>
              <a:t>dvodimenzionalne </a:t>
            </a:r>
            <a:r>
              <a:rPr lang="hr-HR" dirty="0"/>
              <a:t>površine (predstavljene poligonima). </a:t>
            </a:r>
            <a:endParaRPr lang="hr-HR" dirty="0" smtClean="0"/>
          </a:p>
          <a:p>
            <a:r>
              <a:rPr lang="hr-HR" dirty="0"/>
              <a:t>Prednosti vektorske prezentacije podataka:</a:t>
            </a:r>
          </a:p>
          <a:p>
            <a:pPr lvl="1"/>
            <a:r>
              <a:rPr lang="hr-HR" dirty="0" smtClean="0"/>
              <a:t>podaci </a:t>
            </a:r>
            <a:r>
              <a:rPr lang="hr-HR" dirty="0"/>
              <a:t>se prikazuju u originalnoj rezoluciji i obliku bez gubitka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g</a:t>
            </a:r>
            <a:r>
              <a:rPr lang="hr-HR" dirty="0" smtClean="0"/>
              <a:t>rafički </a:t>
            </a:r>
            <a:r>
              <a:rPr lang="hr-HR" dirty="0"/>
              <a:t>prikaz vrlo podsjeća na tradicionalni izgled geografske </a:t>
            </a:r>
            <a:r>
              <a:rPr lang="hr-HR" dirty="0" smtClean="0"/>
              <a:t>karte,</a:t>
            </a:r>
            <a:endParaRPr lang="hr-HR" dirty="0"/>
          </a:p>
          <a:p>
            <a:pPr lvl="1"/>
            <a:r>
              <a:rPr lang="hr-HR" dirty="0"/>
              <a:t>z</a:t>
            </a:r>
            <a:r>
              <a:rPr lang="hr-HR" dirty="0" smtClean="0"/>
              <a:t>a </a:t>
            </a:r>
            <a:r>
              <a:rPr lang="hr-HR" dirty="0"/>
              <a:t>jedan prostorni objekt moguće je čuvati velik broj </a:t>
            </a:r>
            <a:r>
              <a:rPr lang="hr-HR" dirty="0" smtClean="0"/>
              <a:t>informacija,</a:t>
            </a:r>
            <a:endParaRPr lang="hr-HR" dirty="0"/>
          </a:p>
          <a:p>
            <a:pPr lvl="1"/>
            <a:r>
              <a:rPr lang="hr-HR" dirty="0"/>
              <a:t>e</a:t>
            </a:r>
            <a:r>
              <a:rPr lang="hr-HR" dirty="0" smtClean="0"/>
              <a:t>fikasno </a:t>
            </a:r>
            <a:r>
              <a:rPr lang="hr-HR" dirty="0"/>
              <a:t>definiranje topologije.</a:t>
            </a:r>
          </a:p>
          <a:p>
            <a:r>
              <a:rPr lang="hr-HR" dirty="0"/>
              <a:t>Nedostaci vektorskog prikaza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otrebno </a:t>
            </a:r>
            <a:r>
              <a:rPr lang="hr-HR" dirty="0"/>
              <a:t>znatno više memorije za čuvanje </a:t>
            </a:r>
            <a:r>
              <a:rPr lang="hr-HR" dirty="0" smtClean="0"/>
              <a:t>informacije,</a:t>
            </a:r>
            <a:endParaRPr lang="hr-HR" dirty="0"/>
          </a:p>
          <a:p>
            <a:pPr lvl="1"/>
            <a:r>
              <a:rPr lang="hr-HR" dirty="0"/>
              <a:t>t</a:t>
            </a:r>
            <a:r>
              <a:rPr lang="hr-HR" dirty="0" smtClean="0"/>
              <a:t>eško </a:t>
            </a:r>
            <a:r>
              <a:rPr lang="hr-HR" dirty="0"/>
              <a:t>provođenje </a:t>
            </a:r>
            <a:r>
              <a:rPr lang="hr-HR" dirty="0" smtClean="0"/>
              <a:t>analiza,</a:t>
            </a:r>
            <a:endParaRPr lang="hr-HR" dirty="0"/>
          </a:p>
          <a:p>
            <a:pPr lvl="1"/>
            <a:r>
              <a:rPr lang="hr-HR" dirty="0" smtClean="0"/>
              <a:t>teško </a:t>
            </a:r>
            <a:r>
              <a:rPr lang="hr-HR" dirty="0"/>
              <a:t>je prikazati kontinuirane pojave u </a:t>
            </a:r>
            <a:r>
              <a:rPr lang="hr-HR" dirty="0" smtClean="0"/>
              <a:t>prirodi,</a:t>
            </a:r>
            <a:endParaRPr lang="hr-HR" dirty="0"/>
          </a:p>
          <a:p>
            <a:pPr lvl="1"/>
            <a:r>
              <a:rPr lang="hr-HR" dirty="0" smtClean="0"/>
              <a:t>upravljanje </a:t>
            </a:r>
            <a:r>
              <a:rPr lang="hr-HR" dirty="0"/>
              <a:t>objektima nije </a:t>
            </a:r>
            <a:r>
              <a:rPr lang="hr-HR" dirty="0" smtClean="0"/>
              <a:t>jednostavno,</a:t>
            </a:r>
            <a:endParaRPr lang="hr-HR" dirty="0"/>
          </a:p>
          <a:p>
            <a:pPr lvl="1"/>
            <a:r>
              <a:rPr lang="hr-HR" dirty="0"/>
              <a:t>s</a:t>
            </a:r>
            <a:r>
              <a:rPr lang="hr-HR" dirty="0" smtClean="0"/>
              <a:t>truktura </a:t>
            </a:r>
            <a:r>
              <a:rPr lang="hr-HR" dirty="0"/>
              <a:t>je vrlo kompleksna.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31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ESRI </a:t>
            </a:r>
            <a:r>
              <a:rPr lang="hr-HR" i="1" dirty="0" err="1"/>
              <a:t>Shapefile</a:t>
            </a:r>
            <a:r>
              <a:rPr lang="hr-H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Izvorno </a:t>
            </a:r>
            <a:r>
              <a:rPr lang="hr-HR" dirty="0"/>
              <a:t>osmislila kompanija </a:t>
            </a:r>
            <a:r>
              <a:rPr lang="hr-HR" dirty="0" smtClean="0"/>
              <a:t>ESRI kao </a:t>
            </a:r>
            <a:r>
              <a:rPr lang="hr-HR" dirty="0"/>
              <a:t>otvorenu specifikaciju za </a:t>
            </a:r>
            <a:r>
              <a:rPr lang="hr-HR" dirty="0" err="1"/>
              <a:t>interoperabilnost</a:t>
            </a:r>
            <a:r>
              <a:rPr lang="hr-HR" dirty="0"/>
              <a:t> podataka između različitih softverskih </a:t>
            </a:r>
            <a:r>
              <a:rPr lang="hr-HR" dirty="0" smtClean="0"/>
              <a:t>proizvoda,</a:t>
            </a:r>
          </a:p>
          <a:p>
            <a:r>
              <a:rPr lang="hr-HR" dirty="0"/>
              <a:t>popularni vektorski format prostornih podataka za GIS </a:t>
            </a:r>
            <a:r>
              <a:rPr lang="hr-HR" dirty="0" smtClean="0"/>
              <a:t>softver,</a:t>
            </a:r>
          </a:p>
          <a:p>
            <a:r>
              <a:rPr lang="hr-HR" dirty="0"/>
              <a:t>prvenstveno opisuje geometriju osnovnih prostornih objekata kao što su točka, linija i </a:t>
            </a:r>
            <a:r>
              <a:rPr lang="hr-HR" dirty="0" smtClean="0"/>
              <a:t>poligon,</a:t>
            </a:r>
          </a:p>
          <a:p>
            <a:r>
              <a:rPr lang="hr-HR" dirty="0" smtClean="0"/>
              <a:t>svaki objekt </a:t>
            </a:r>
            <a:r>
              <a:rPr lang="hr-HR" dirty="0"/>
              <a:t>sadržava neke od atributa koji ga opisuju </a:t>
            </a:r>
            <a:r>
              <a:rPr lang="hr-HR" dirty="0" smtClean="0"/>
              <a:t>(redni </a:t>
            </a:r>
            <a:r>
              <a:rPr lang="hr-HR" dirty="0"/>
              <a:t>broju, duljini, površini </a:t>
            </a:r>
            <a:r>
              <a:rPr lang="hr-HR" dirty="0" smtClean="0"/>
              <a:t>…),</a:t>
            </a:r>
          </a:p>
          <a:p>
            <a:r>
              <a:rPr lang="hr-HR" dirty="0"/>
              <a:t>danas je neformalni standard (nikad odobren od strane OGC) za vektorsku prezentaciju okoline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pPr marL="0" indent="0">
              <a:buNone/>
            </a:pPr>
            <a:r>
              <a:rPr lang="hr-HR" sz="1467" dirty="0" err="1"/>
              <a:t>Interoperabilnost</a:t>
            </a:r>
            <a:r>
              <a:rPr lang="hr-HR" sz="1467" dirty="0"/>
              <a:t> (međudjelovanje) podrazumijeva mogućnost kombiniranja skupova prostornih podataka i međudjelovanje usluga bez ponavljajuće manualne intervencije, tako da je rezultat dosljedan i da je dobivena dodana vrijednost skupa podataka i usluga.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582" y="4190438"/>
            <a:ext cx="1880681" cy="83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Struktura ESRI </a:t>
            </a:r>
            <a:r>
              <a:rPr lang="hr-HR" dirty="0" err="1" smtClean="0"/>
              <a:t>shp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Skup </a:t>
            </a:r>
            <a:r>
              <a:rPr lang="hr-HR" dirty="0"/>
              <a:t>od nekoliko datoteka jednakog imena, ali različitih ekstenzija od kojih su sljedeće tri obavezne i pohranjuju:</a:t>
            </a:r>
          </a:p>
          <a:p>
            <a:pPr lvl="1"/>
            <a:r>
              <a:rPr lang="hr-HR" dirty="0" err="1"/>
              <a:t>ime.shp</a:t>
            </a:r>
            <a:r>
              <a:rPr lang="hr-HR" dirty="0"/>
              <a:t> – informacije o grafici odnosno oblicima prostornih objekata</a:t>
            </a:r>
          </a:p>
          <a:p>
            <a:pPr lvl="1"/>
            <a:r>
              <a:rPr lang="hr-HR" dirty="0" err="1"/>
              <a:t>ime.dbf</a:t>
            </a:r>
            <a:r>
              <a:rPr lang="hr-HR" dirty="0"/>
              <a:t> – bazu podataka o prostornim objektima</a:t>
            </a:r>
          </a:p>
          <a:p>
            <a:pPr lvl="1"/>
            <a:r>
              <a:rPr lang="hr-HR" dirty="0" err="1"/>
              <a:t>ime.shx</a:t>
            </a:r>
            <a:r>
              <a:rPr lang="hr-HR" dirty="0"/>
              <a:t> – skup indeksa prostornih objekata.</a:t>
            </a:r>
          </a:p>
          <a:p>
            <a:endParaRPr lang="hr-HR" dirty="0" smtClean="0"/>
          </a:p>
          <a:p>
            <a:r>
              <a:rPr lang="hr-HR" dirty="0" smtClean="0"/>
              <a:t>Postoji </a:t>
            </a:r>
            <a:r>
              <a:rPr lang="hr-HR" dirty="0"/>
              <a:t>još cijeli niz opcionalnih </a:t>
            </a:r>
            <a:r>
              <a:rPr lang="hr-HR" dirty="0" smtClean="0"/>
              <a:t>datoteka:</a:t>
            </a:r>
          </a:p>
          <a:p>
            <a:r>
              <a:rPr lang="hr-HR" dirty="0" smtClean="0"/>
              <a:t>…</a:t>
            </a:r>
          </a:p>
          <a:p>
            <a:pPr lvl="1"/>
            <a:r>
              <a:rPr lang="hr-HR" dirty="0" err="1"/>
              <a:t>ime.prj</a:t>
            </a:r>
            <a:r>
              <a:rPr lang="hr-HR" dirty="0"/>
              <a:t> -  projekcijski format, koordinatni sustav i projekcijski parametri.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045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Google!</a:t>
            </a:r>
            <a:endParaRPr lang="hr-HR" dirty="0"/>
          </a:p>
        </p:txBody>
      </p:sp>
      <p:pic>
        <p:nvPicPr>
          <p:cNvPr id="5" name="Content Placeholder 4" descr="ask_google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916064" y="1846263"/>
            <a:ext cx="6420197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654998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Rasterska </a:t>
            </a:r>
            <a:r>
              <a:rPr lang="pl-PL" dirty="0"/>
              <a:t>prezentacija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Površine ili rasteri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rasters</a:t>
            </a:r>
            <a:r>
              <a:rPr lang="hr-HR" dirty="0"/>
              <a:t>, </a:t>
            </a:r>
            <a:r>
              <a:rPr lang="hr-HR" i="1" dirty="0" err="1"/>
              <a:t>grids</a:t>
            </a:r>
            <a:r>
              <a:rPr lang="hr-HR" dirty="0"/>
              <a:t>) sastoje se od matrice ćelija (</a:t>
            </a:r>
            <a:r>
              <a:rPr lang="hr-HR" dirty="0" err="1"/>
              <a:t>piksela</a:t>
            </a:r>
            <a:r>
              <a:rPr lang="hr-HR" dirty="0"/>
              <a:t>) organiziranih u retke i stupce (mrežu, 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</a:t>
            </a:r>
            <a:r>
              <a:rPr lang="hr-HR" dirty="0"/>
              <a:t>) gdje svaka ćelija nosi informaciju o vrijednosti atributa na toj lokaciji</a:t>
            </a:r>
            <a:r>
              <a:rPr lang="hr-HR" dirty="0" smtClean="0"/>
              <a:t>.</a:t>
            </a:r>
          </a:p>
          <a:p>
            <a:r>
              <a:rPr lang="hr-HR" dirty="0" smtClean="0"/>
              <a:t>Jedan raster može nositi informaciju samo o jednom atributu.</a:t>
            </a:r>
          </a:p>
          <a:p>
            <a:r>
              <a:rPr lang="hr-HR" dirty="0"/>
              <a:t>Prednosti rasterskog načina prikaza podataka su:</a:t>
            </a:r>
          </a:p>
          <a:p>
            <a:pPr lvl="1"/>
            <a:r>
              <a:rPr lang="hr-HR" dirty="0"/>
              <a:t>geografski položaj svake ćelije je određen</a:t>
            </a:r>
          </a:p>
          <a:p>
            <a:pPr lvl="1"/>
            <a:r>
              <a:rPr lang="hr-HR" dirty="0"/>
              <a:t>vrlo je jednostavna struktura podataka</a:t>
            </a:r>
          </a:p>
          <a:p>
            <a:pPr lvl="1"/>
            <a:r>
              <a:rPr lang="hr-HR" dirty="0"/>
              <a:t>jednostavne su analize</a:t>
            </a:r>
          </a:p>
          <a:p>
            <a:pPr lvl="1"/>
            <a:r>
              <a:rPr lang="hr-HR" dirty="0"/>
              <a:t>metode preklapanja i spajanja su efikasne i jednostavne</a:t>
            </a:r>
          </a:p>
          <a:p>
            <a:pPr lvl="1"/>
            <a:r>
              <a:rPr lang="hr-HR" dirty="0"/>
              <a:t>jednostavno je akumuliranje informacija putem skeniranja.</a:t>
            </a:r>
          </a:p>
          <a:p>
            <a:r>
              <a:rPr lang="hr-HR" dirty="0"/>
              <a:t>Mane rasterskog načina prikaza su:</a:t>
            </a:r>
          </a:p>
          <a:p>
            <a:pPr lvl="1"/>
            <a:r>
              <a:rPr lang="hr-HR" dirty="0"/>
              <a:t>rezolucija</a:t>
            </a:r>
          </a:p>
          <a:p>
            <a:pPr lvl="1"/>
            <a:r>
              <a:rPr lang="hr-HR" dirty="0"/>
              <a:t>teško je prikazati linearne strukture</a:t>
            </a:r>
          </a:p>
          <a:p>
            <a:pPr lvl="1"/>
            <a:r>
              <a:rPr lang="hr-HR" dirty="0"/>
              <a:t>teško je čuvati veći broj atributa za istu prostornu jedinicu.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01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Formati </a:t>
            </a:r>
            <a:r>
              <a:rPr lang="hr-HR" dirty="0"/>
              <a:t>stranih rasterskih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Jednostavnija struktura od </a:t>
            </a:r>
            <a:r>
              <a:rPr lang="hr-HR" dirty="0"/>
              <a:t>vektorskih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Broj </a:t>
            </a:r>
            <a:r>
              <a:rPr lang="hr-HR" dirty="0"/>
              <a:t>različitih rasterskih formata znatno je </a:t>
            </a:r>
            <a:r>
              <a:rPr lang="hr-HR" dirty="0" smtClean="0"/>
              <a:t>veći. </a:t>
            </a:r>
          </a:p>
          <a:p>
            <a:r>
              <a:rPr lang="hr-HR" dirty="0" smtClean="0"/>
              <a:t>Iz </a:t>
            </a:r>
            <a:r>
              <a:rPr lang="hr-HR" dirty="0"/>
              <a:t>tog razloga nećemo ovom prilikom davati njihov </a:t>
            </a:r>
            <a:r>
              <a:rPr lang="hr-HR" dirty="0" smtClean="0"/>
              <a:t>pregled.</a:t>
            </a:r>
          </a:p>
          <a:p>
            <a:r>
              <a:rPr lang="hr-HR" dirty="0"/>
              <a:t>Gotovo svi poznati rasterski formati mogu se unijeti u sustav R putem konverzijskih biblioteka formiranih u R-pakete.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50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pic>
        <p:nvPicPr>
          <p:cNvPr id="2050" name="Picture 2" descr="http://4.bp.blogspot.com/-CBEWCwyOtag/UboZL1Zi8wI/AAAAAAAAEU8/FWczN9uFo-M/s1600/saga-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649" y="1929669"/>
            <a:ext cx="5802655" cy="31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881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 SAGA GIS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3074" name="Picture 2" descr="http://live.osgeo.org/_images/saga_gui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088" y="1825625"/>
            <a:ext cx="5306912" cy="428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62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endParaRPr lang="hr-HR" dirty="0"/>
          </a:p>
        </p:txBody>
      </p:sp>
      <p:pic>
        <p:nvPicPr>
          <p:cNvPr id="11268" name="Picture 4" descr="https://encrypted-tbn2.gstatic.com/images?q=tbn:ANd9GcQuRGDHD2KA6z9GK356GsSw4nX40e_jFTXKyj_ZboXKYmPd4TA9bQ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32" y="2599839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2468" b="27045"/>
          <a:stretch/>
        </p:blipFill>
        <p:spPr>
          <a:xfrm>
            <a:off x="6285690" y="2599839"/>
            <a:ext cx="3195941" cy="30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-long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9796" y="3583377"/>
            <a:ext cx="2963277" cy="259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Geopozicioniranje</a:t>
            </a:r>
            <a:r>
              <a:rPr lang="hr-HR" dirty="0" smtClean="0"/>
              <a:t> </a:t>
            </a:r>
            <a:r>
              <a:rPr lang="hr-HR" dirty="0"/>
              <a:t>i lokalne koordinate - projekcije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Radi jednoznačnog definiranje položaja na Zemlji </a:t>
            </a:r>
            <a:r>
              <a:rPr lang="hr-HR" dirty="0" err="1"/>
              <a:t>superponirana</a:t>
            </a:r>
            <a:r>
              <a:rPr lang="hr-HR" dirty="0"/>
              <a:t> zamišljena mreža linija, meridijana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longitude</a:t>
            </a:r>
            <a:r>
              <a:rPr lang="hr-HR" dirty="0"/>
              <a:t>, </a:t>
            </a:r>
            <a:r>
              <a:rPr lang="hr-HR" i="1" dirty="0" err="1"/>
              <a:t>lon</a:t>
            </a:r>
            <a:r>
              <a:rPr lang="hr-HR" dirty="0"/>
              <a:t>) i paralela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latitude</a:t>
            </a:r>
            <a:r>
              <a:rPr lang="hr-HR" dirty="0"/>
              <a:t>, </a:t>
            </a:r>
            <a:r>
              <a:rPr lang="hr-HR" i="1" dirty="0" err="1"/>
              <a:t>lat</a:t>
            </a:r>
            <a:r>
              <a:rPr lang="hr-HR" dirty="0" smtClean="0"/>
              <a:t>).</a:t>
            </a:r>
          </a:p>
          <a:p>
            <a:r>
              <a:rPr lang="hr-HR" b="1" dirty="0" err="1"/>
              <a:t>Geoid</a:t>
            </a:r>
            <a:r>
              <a:rPr lang="hr-HR" dirty="0"/>
              <a:t> je površina Zemlje (oceana) bez utjecaja vjetrova i plima.</a:t>
            </a:r>
          </a:p>
          <a:p>
            <a:r>
              <a:rPr lang="hr-HR" b="1" dirty="0"/>
              <a:t>Elipsoid</a:t>
            </a:r>
            <a:r>
              <a:rPr lang="hr-HR" dirty="0"/>
              <a:t> (sferoid) je aproksimacija oblika Zemlje geometrijskim tijelom, uglavnom elipsoidnog oblika</a:t>
            </a:r>
            <a:r>
              <a:rPr lang="hr-HR" dirty="0" smtClean="0"/>
              <a:t>.</a:t>
            </a:r>
          </a:p>
          <a:p>
            <a:r>
              <a:rPr lang="hr-HR" dirty="0"/>
              <a:t>Geografska dužina (</a:t>
            </a:r>
            <a:r>
              <a:rPr lang="hr-HR" i="1" dirty="0" err="1"/>
              <a:t>lon</a:t>
            </a:r>
            <a:r>
              <a:rPr lang="hr-HR" dirty="0"/>
              <a:t>, λ) je kut od ravnine </a:t>
            </a:r>
          </a:p>
          <a:p>
            <a:pPr marL="0" indent="0">
              <a:buNone/>
            </a:pPr>
            <a:r>
              <a:rPr lang="hr-HR" dirty="0" smtClean="0"/>
              <a:t>   početnog </a:t>
            </a:r>
            <a:r>
              <a:rPr lang="hr-HR" dirty="0"/>
              <a:t>meridijana do ravnine meridijana </a:t>
            </a:r>
          </a:p>
          <a:p>
            <a:pPr marL="0" indent="0">
              <a:buNone/>
            </a:pPr>
            <a:r>
              <a:rPr lang="hr-HR" dirty="0"/>
              <a:t> </a:t>
            </a:r>
            <a:r>
              <a:rPr lang="hr-HR" dirty="0" smtClean="0"/>
              <a:t>  zadane </a:t>
            </a:r>
            <a:r>
              <a:rPr lang="hr-HR" dirty="0"/>
              <a:t>točke. </a:t>
            </a:r>
          </a:p>
          <a:p>
            <a:r>
              <a:rPr lang="hr-HR" dirty="0"/>
              <a:t>Geografska širina (</a:t>
            </a:r>
            <a:r>
              <a:rPr lang="hr-HR" i="1" dirty="0" err="1"/>
              <a:t>lat</a:t>
            </a:r>
            <a:r>
              <a:rPr lang="hr-HR" dirty="0"/>
              <a:t>, φ) je kut od ravnine</a:t>
            </a:r>
          </a:p>
          <a:p>
            <a:pPr marL="0" indent="0">
              <a:buNone/>
            </a:pPr>
            <a:r>
              <a:rPr lang="hr-HR" dirty="0" smtClean="0"/>
              <a:t>   ekvatora </a:t>
            </a:r>
            <a:r>
              <a:rPr lang="hr-HR" dirty="0"/>
              <a:t>do ravnine paralele zadane točke.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159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World </a:t>
            </a:r>
            <a:r>
              <a:rPr lang="hr-HR" dirty="0" err="1"/>
              <a:t>Geodetic</a:t>
            </a:r>
            <a:r>
              <a:rPr lang="hr-HR" dirty="0"/>
              <a:t> System (WGS)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</a:t>
            </a:r>
            <a:r>
              <a:rPr lang="hr-HR" dirty="0" smtClean="0"/>
              <a:t>tandardni </a:t>
            </a:r>
            <a:r>
              <a:rPr lang="hr-HR" dirty="0"/>
              <a:t>elipsoid kojim se opisuje izgled Zemlje (EPSG kôd 4326), a centar mu je smješten u centru mase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global &amp; local ellipsoid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5836" y="2475365"/>
            <a:ext cx="2953557" cy="192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refsurface_geoid_itc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635" y="4626076"/>
            <a:ext cx="53340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621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Predstavljanje trodimenzionalnog tijela dvodimenzionalnom kartom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Prebacivanje informacije o lokaciji nekog objekta s trodimenzionalnog tijela na dvodimenzionalnu kartu zahtijeva projekciju. Projekcije su u svojoj biti zahtjevni matematički izračuni koji geografske koordinate (φ , λ) mjerene na referentnom </a:t>
            </a:r>
            <a:r>
              <a:rPr lang="hr-HR" dirty="0" err="1"/>
              <a:t>geoidu</a:t>
            </a:r>
            <a:r>
              <a:rPr lang="hr-HR" dirty="0"/>
              <a:t>, prebacuju u dvodimenzionalni koordinatni sustav (projiciraju) ili dodatno prebacuju koordinate u novi 3D sustav (transformacija koordinata ako je lokalno najbolji elipsoid različit od elipsoida na kojem su φ, λ izmjereni) pa tek onda projiciraju na ravninu</a:t>
            </a:r>
            <a:r>
              <a:rPr lang="hr-HR" dirty="0" smtClean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47" y="3644764"/>
            <a:ext cx="3320375" cy="23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Transformiranje koordinata</a:t>
            </a:r>
            <a:endParaRPr lang="hr-HR" dirty="0"/>
          </a:p>
        </p:txBody>
      </p:sp>
      <p:pic>
        <p:nvPicPr>
          <p:cNvPr id="6146" name="Picture 2" descr="http://kartoweb.itc.nl/geometrics/Bitmaps/coordtrans%20datum%20shifts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399" y="2460681"/>
            <a:ext cx="2732661" cy="170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148" name="Picture 4" descr="http://kartoweb.itc.nl/geometrics/Bitmaps/coordtrans%20geocentric%20datumtrans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29" y="2460681"/>
            <a:ext cx="4159212" cy="171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5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Specijalizirane konferencije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2"/>
              </a:rPr>
              <a:t>://</a:t>
            </a:r>
            <a:r>
              <a:rPr lang="hr-HR" u="sng" dirty="0" smtClean="0">
                <a:hlinkClick r:id="rId2"/>
              </a:rPr>
              <a:t>www.r-project.org/conferences.html</a:t>
            </a:r>
            <a:endParaRPr lang="hr-HR" u="sng" dirty="0" smtClean="0"/>
          </a:p>
          <a:p>
            <a:pPr lvl="0"/>
            <a:endParaRPr lang="hr-HR" b="1" dirty="0" smtClean="0"/>
          </a:p>
          <a:p>
            <a:pPr lvl="0"/>
            <a:r>
              <a:rPr lang="hr-HR" b="1" dirty="0" err="1" smtClean="0"/>
              <a:t>useR</a:t>
            </a:r>
            <a:r>
              <a:rPr lang="hr-HR" b="1" dirty="0"/>
              <a:t>!</a:t>
            </a:r>
            <a:r>
              <a:rPr lang="hr-HR" dirty="0"/>
              <a:t> </a:t>
            </a:r>
            <a:r>
              <a:rPr lang="hr-HR" u="sng" dirty="0"/>
              <a:t>Konferencija</a:t>
            </a:r>
            <a:r>
              <a:rPr lang="hr-HR" dirty="0"/>
              <a:t> – forum korisnika R sustava </a:t>
            </a:r>
          </a:p>
          <a:p>
            <a:pPr lvl="0"/>
            <a:endParaRPr lang="hr-HR" b="1" dirty="0" smtClean="0"/>
          </a:p>
          <a:p>
            <a:pPr lvl="0"/>
            <a:r>
              <a:rPr lang="hr-HR" b="1" dirty="0" smtClean="0"/>
              <a:t>DSC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u="sng" dirty="0" err="1"/>
              <a:t>Directions</a:t>
            </a:r>
            <a:r>
              <a:rPr lang="hr-HR" i="1" dirty="0"/>
              <a:t> </a:t>
            </a:r>
            <a:r>
              <a:rPr lang="hr-HR" i="1" dirty="0" err="1"/>
              <a:t>in</a:t>
            </a:r>
            <a:r>
              <a:rPr lang="hr-HR" i="1" dirty="0"/>
              <a:t> </a:t>
            </a:r>
            <a:r>
              <a:rPr lang="hr-HR" i="1" dirty="0" err="1"/>
              <a:t>Statistical</a:t>
            </a:r>
            <a:r>
              <a:rPr lang="hr-HR" i="1" dirty="0"/>
              <a:t> </a:t>
            </a:r>
            <a:r>
              <a:rPr lang="hr-HR" i="1" dirty="0" err="1"/>
              <a:t>Computing</a:t>
            </a:r>
            <a:r>
              <a:rPr lang="hr-HR" dirty="0"/>
              <a:t> ) - konferencija koja okuplja programere statističkog softvera i istraživača u statističkom računalstvu koji su usredotočeni na sustav R, ali nije isključivo posvećena sustavu R. Cilj konferencije je osigurati platformu za razmjenu ideja o zbivanjima u statističkom računalstvu.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378549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Projiciranje</a:t>
            </a:r>
            <a:endParaRPr lang="hr-HR" dirty="0"/>
          </a:p>
        </p:txBody>
      </p:sp>
      <p:pic>
        <p:nvPicPr>
          <p:cNvPr id="5122" name="Picture 2" descr="http://kartoweb.itc.nl/geometrics/Bitmaps/coordtrans%20projection%20change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96" y="1929715"/>
            <a:ext cx="6369161" cy="40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338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projekcija</a:t>
            </a:r>
            <a:endParaRPr lang="hr-HR" dirty="0"/>
          </a:p>
        </p:txBody>
      </p:sp>
      <p:pic>
        <p:nvPicPr>
          <p:cNvPr id="5" name="Content Placeholder 4" descr="projekcije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1685" y="2325338"/>
            <a:ext cx="4300740" cy="200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mappro_transversal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708" y="2472744"/>
            <a:ext cx="3261128" cy="185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599123" y="4121979"/>
          <a:ext cx="7886703" cy="304800"/>
        </p:xfrm>
        <a:graphic>
          <a:graphicData uri="http://schemas.openxmlformats.org/drawingml/2006/table">
            <a:tbl>
              <a:tblPr firstRow="1" firstCol="1" bandRow="1"/>
              <a:tblGrid>
                <a:gridCol w="1215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9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07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300" kern="5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</a:t>
                      </a:r>
                      <a:r>
                        <a:rPr lang="hr-HR" sz="13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) cilindrična</a:t>
                      </a:r>
                    </a:p>
                  </a:txBody>
                  <a:tcPr marL="87387" marR="8738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3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b) konična</a:t>
                      </a:r>
                    </a:p>
                  </a:txBody>
                  <a:tcPr marL="87387" marR="8738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300" kern="5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c) azimutalna</a:t>
                      </a:r>
                    </a:p>
                  </a:txBody>
                  <a:tcPr marL="87387" marR="8738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3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a1) poprečna cilindrična</a:t>
                      </a:r>
                    </a:p>
                  </a:txBody>
                  <a:tcPr marL="87387" marR="8738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ct val="150000"/>
                        </a:lnSpc>
                        <a:spcBef>
                          <a:spcPts val="595"/>
                        </a:spcBef>
                        <a:spcAft>
                          <a:spcPts val="595"/>
                        </a:spcAft>
                      </a:pPr>
                      <a:r>
                        <a:rPr lang="hr-HR" sz="1300" kern="5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b1) poprečna </a:t>
                      </a:r>
                      <a:r>
                        <a:rPr lang="hr-HR" sz="1300" kern="5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konična</a:t>
                      </a:r>
                      <a:endParaRPr lang="hr-HR" sz="13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87387" marR="8738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Prostorni </a:t>
            </a:r>
            <a:r>
              <a:rPr lang="pl-PL" dirty="0"/>
              <a:t>podaci u sustavu </a:t>
            </a:r>
            <a:r>
              <a:rPr lang="pl-PL" dirty="0" smtClean="0"/>
              <a:t>R – R kao GIS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sklopu GIS-a se nad / s prostornim podacima mogu obavljati sljedeće radnje: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čuvanje </a:t>
            </a:r>
            <a:r>
              <a:rPr lang="hr-HR" dirty="0"/>
              <a:t>i ponovna uporaba</a:t>
            </a:r>
          </a:p>
          <a:p>
            <a:pPr lvl="1"/>
            <a:r>
              <a:rPr lang="hr-HR" dirty="0"/>
              <a:t>vizualizacija</a:t>
            </a:r>
          </a:p>
          <a:p>
            <a:pPr lvl="1"/>
            <a:r>
              <a:rPr lang="hr-HR" dirty="0"/>
              <a:t>manipulacija (npr. prebacivanje u drugi format i pohrana)</a:t>
            </a:r>
          </a:p>
          <a:p>
            <a:pPr lvl="1"/>
            <a:r>
              <a:rPr lang="hr-HR" dirty="0"/>
              <a:t>analiza i modeliranje (analiza atributa iz baze podataka / analiza svojstava koja proizlaze iz geometrija objekata.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Kako </a:t>
            </a:r>
            <a:r>
              <a:rPr lang="hr-HR" dirty="0"/>
              <a:t>se sve navedene radnje mogu obavljati i u sustavu R, to ga čini alatom koji može preuzeti funkcije standardnih GIS-alata, posebno u operacijama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 i grupiranja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aggregate</a:t>
            </a:r>
            <a:r>
              <a:rPr lang="hr-HR" dirty="0"/>
              <a:t>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69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Struktura </a:t>
            </a:r>
            <a:r>
              <a:rPr lang="pl-PL" dirty="0"/>
              <a:t>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42" lvl="2">
              <a:spcBef>
                <a:spcPts val="751"/>
              </a:spcBef>
            </a:pPr>
            <a:r>
              <a:rPr lang="hr-HR" sz="1800" dirty="0"/>
              <a:t>U jeziku S, a time i u jeziku R ne postoji urođena klasa za reprezentaciju ovakvih podataka.</a:t>
            </a:r>
          </a:p>
          <a:p>
            <a:pPr marL="171442" lvl="2">
              <a:spcBef>
                <a:spcPts val="751"/>
              </a:spcBef>
            </a:pPr>
            <a:r>
              <a:rPr lang="hr-HR" sz="1800" dirty="0"/>
              <a:t>F</a:t>
            </a:r>
            <a:r>
              <a:rPr lang="hr-HR" sz="1800" dirty="0"/>
              <a:t>leksibilnost </a:t>
            </a:r>
            <a:r>
              <a:rPr lang="hr-HR" sz="1800" dirty="0"/>
              <a:t>S/R-jezika omogućuje jednostavno stvaranje novih klasa (sustav objekata S3 i S4), metoda i paketa, tako je i došlo do razvoja </a:t>
            </a:r>
            <a:r>
              <a:rPr lang="hr-HR" sz="1800" dirty="0"/>
              <a:t>prostorno i prostorno-vremenskih klasa </a:t>
            </a:r>
            <a:r>
              <a:rPr lang="hr-HR" sz="1800" dirty="0"/>
              <a:t>i </a:t>
            </a:r>
            <a:r>
              <a:rPr lang="hr-HR" sz="1800" dirty="0"/>
              <a:t>metoda.</a:t>
            </a:r>
          </a:p>
          <a:p>
            <a:pPr marL="171442" lvl="2">
              <a:spcBef>
                <a:spcPts val="751"/>
              </a:spcBef>
            </a:pPr>
            <a:r>
              <a:rPr lang="hr-HR" sz="1800" dirty="0"/>
              <a:t>2003. godine </a:t>
            </a:r>
            <a:r>
              <a:rPr lang="hr-HR" sz="1800" dirty="0"/>
              <a:t>pokrenut je </a:t>
            </a:r>
            <a:r>
              <a:rPr lang="hr-HR" sz="1800" dirty="0"/>
              <a:t>razvoj skupa klasa i </a:t>
            </a:r>
            <a:r>
              <a:rPr lang="hr-HR" sz="1800" dirty="0"/>
              <a:t>metoda za prostorne podatke.</a:t>
            </a:r>
          </a:p>
          <a:p>
            <a:pPr marL="171442" lvl="2">
              <a:spcBef>
                <a:spcPts val="751"/>
              </a:spcBef>
            </a:pPr>
            <a:r>
              <a:rPr lang="hr-HR" sz="1800" dirty="0"/>
              <a:t>Applied </a:t>
            </a:r>
            <a:r>
              <a:rPr lang="hr-HR" sz="1800" dirty="0" err="1"/>
              <a:t>Spatial</a:t>
            </a:r>
            <a:r>
              <a:rPr lang="hr-HR" sz="1800" dirty="0"/>
              <a:t> Data </a:t>
            </a:r>
            <a:r>
              <a:rPr lang="hr-HR" sz="1800" dirty="0" err="1"/>
              <a:t>Analysis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R (ASDAR </a:t>
            </a:r>
            <a:r>
              <a:rPr lang="hr-HR" sz="1800" dirty="0" err="1"/>
              <a:t>Bivand</a:t>
            </a:r>
            <a:r>
              <a:rPr lang="hr-HR" sz="1800" dirty="0"/>
              <a:t> et.al. 2008) (</a:t>
            </a:r>
            <a:r>
              <a:rPr lang="hr-HR" sz="1800" u="sng" dirty="0">
                <a:hlinkClick r:id="rId2"/>
              </a:rPr>
              <a:t>http://www.asdar-book.org</a:t>
            </a:r>
            <a:r>
              <a:rPr lang="hr-HR" sz="1800" u="sng" dirty="0">
                <a:hlinkClick r:id="rId2"/>
              </a:rPr>
              <a:t>/</a:t>
            </a:r>
            <a:r>
              <a:rPr lang="hr-HR" sz="1800" u="sng" dirty="0"/>
              <a:t>)</a:t>
            </a:r>
          </a:p>
          <a:p>
            <a:pPr marL="171442" lvl="2">
              <a:spcBef>
                <a:spcPts val="751"/>
              </a:spcBef>
            </a:pPr>
            <a:r>
              <a:rPr lang="hr-HR" sz="1800" dirty="0"/>
              <a:t>Paket „</a:t>
            </a:r>
            <a:r>
              <a:rPr lang="hr-HR" sz="1800" dirty="0" err="1"/>
              <a:t>gstat</a:t>
            </a:r>
            <a:r>
              <a:rPr lang="hr-HR" sz="1800" dirty="0"/>
              <a:t>“ jedan je od prvih adaptiranih za kreirane klase prostornih objekata u sustavu R. </a:t>
            </a:r>
            <a:endParaRPr lang="hr-HR" sz="1800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535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sp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Ovaj paket osigurava klase i metode za rad s prostornim podacima u jeziku S. </a:t>
            </a:r>
            <a:endParaRPr lang="hr-HR" dirty="0" smtClean="0"/>
          </a:p>
          <a:p>
            <a:r>
              <a:rPr lang="hr-HR" dirty="0" smtClean="0"/>
              <a:t>Paket </a:t>
            </a:r>
            <a:r>
              <a:rPr lang="hr-HR" dirty="0"/>
              <a:t>ne nudi analitiku, ali omogućuje da se uneseni podaci ne trebaju restrukturirati za analizu. </a:t>
            </a:r>
            <a:endParaRPr lang="hr-HR" dirty="0" smtClean="0"/>
          </a:p>
          <a:p>
            <a:r>
              <a:rPr lang="hr-HR" dirty="0" smtClean="0"/>
              <a:t>Strukture </a:t>
            </a:r>
            <a:r>
              <a:rPr lang="hr-HR" dirty="0"/>
              <a:t>objekata koje su razvijene unutar paketa "SP" su vrste S4. Za ove objekte razvijene su  generičke metode, i to za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Točke</a:t>
            </a:r>
          </a:p>
          <a:p>
            <a:pPr lvl="1"/>
            <a:r>
              <a:rPr lang="hr-HR" dirty="0" smtClean="0"/>
              <a:t>Linije</a:t>
            </a:r>
          </a:p>
          <a:p>
            <a:pPr lvl="1"/>
            <a:r>
              <a:rPr lang="hr-HR" dirty="0" smtClean="0"/>
              <a:t>Poligone</a:t>
            </a:r>
          </a:p>
          <a:p>
            <a:pPr lvl="1"/>
            <a:r>
              <a:rPr lang="hr-HR" dirty="0" smtClean="0"/>
              <a:t>Površine </a:t>
            </a:r>
            <a:endParaRPr lang="hr-HR" dirty="0"/>
          </a:p>
          <a:p>
            <a:r>
              <a:rPr lang="hr-HR" dirty="0"/>
              <a:t>U svojoj osnovi svi se prostorni objekti, kako ih definira paket "</a:t>
            </a:r>
            <a:r>
              <a:rPr lang="hr-HR" dirty="0" err="1"/>
              <a:t>sp</a:t>
            </a:r>
            <a:r>
              <a:rPr lang="hr-HR" dirty="0"/>
              <a:t>" mogu svesti na osnovu: </a:t>
            </a:r>
            <a:r>
              <a:rPr lang="hr-HR" i="1" dirty="0" err="1"/>
              <a:t>Spatial</a:t>
            </a:r>
            <a:r>
              <a:rPr lang="hr-HR" i="1" dirty="0"/>
              <a:t>*</a:t>
            </a:r>
            <a:r>
              <a:rPr lang="hr-HR" i="1" dirty="0" err="1"/>
              <a:t>DataFrames</a:t>
            </a:r>
            <a:r>
              <a:rPr lang="hr-HR" dirty="0"/>
              <a:t>, što znači prostornu, geometrijsku komponentu, i njima pripadajuće vrijednosti atributa, kako smo već i definirali prostorne objekte ranije</a:t>
            </a:r>
            <a:r>
              <a:rPr lang="hr-HR" dirty="0" smtClean="0"/>
              <a:t>.</a:t>
            </a:r>
          </a:p>
          <a:p>
            <a:r>
              <a:rPr lang="hr-HR" dirty="0"/>
              <a:t>Spajanje grafičke komponente s adekvatnim podacima u setu podataka radi se putem </a:t>
            </a:r>
            <a:r>
              <a:rPr lang="hr-HR" b="1" dirty="0"/>
              <a:t>jedinstvenog identifikatora </a:t>
            </a:r>
            <a:r>
              <a:rPr lang="hr-HR" dirty="0"/>
              <a:t>koji se mora pojaviti u oba objekta.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427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(točke)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Elementi od kojih se sastoji vektorski točkasti  prostorni objekt.</a:t>
            </a:r>
          </a:p>
          <a:p>
            <a:endParaRPr lang="hr-HR" dirty="0"/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int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950" y="2763061"/>
            <a:ext cx="63881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98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lines_polygon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0025" y="2226416"/>
            <a:ext cx="5018392" cy="35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5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Rasterske strukture – paket „</a:t>
            </a:r>
            <a:r>
              <a:rPr lang="hr-HR" dirty="0" err="1" smtClean="0"/>
              <a:t>sp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Elementi od </a:t>
            </a:r>
            <a:r>
              <a:rPr lang="hr-HR" dirty="0"/>
              <a:t>kojih se sastoji vektorski </a:t>
            </a:r>
            <a:r>
              <a:rPr lang="hr-HR" dirty="0" smtClean="0"/>
              <a:t>linijski/poligonski  </a:t>
            </a:r>
            <a:r>
              <a:rPr lang="hr-HR" dirty="0"/>
              <a:t>prostorni objekt.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 descr="grids_structure_bivan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6684" y="2229085"/>
            <a:ext cx="5998633" cy="372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91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Napravimo prostorni objekt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Otvorite u </a:t>
            </a:r>
            <a:r>
              <a:rPr lang="hr-HR" dirty="0" err="1"/>
              <a:t>RStudiju</a:t>
            </a:r>
            <a:r>
              <a:rPr lang="hr-HR" dirty="0"/>
              <a:t> program naziva "</a:t>
            </a:r>
            <a:r>
              <a:rPr lang="hr-HR" b="1" dirty="0" err="1"/>
              <a:t>upoznavanje_meuse.R</a:t>
            </a:r>
            <a:r>
              <a:rPr lang="hr-HR" dirty="0"/>
              <a:t>".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sp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745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</a:t>
            </a:r>
            <a:r>
              <a:rPr lang="hr-HR" dirty="0" err="1" smtClean="0"/>
              <a:t>Spatial</a:t>
            </a:r>
            <a:r>
              <a:rPr lang="hr-HR" dirty="0" smtClean="0"/>
              <a:t>*</a:t>
            </a:r>
            <a:r>
              <a:rPr lang="hr-HR" dirty="0" err="1" smtClean="0"/>
              <a:t>DataFrame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hr-HR" b="1" dirty="0" smtClean="0"/>
              <a:t>&gt;</a:t>
            </a:r>
            <a:r>
              <a:rPr lang="hr-HR" b="1" dirty="0" err="1" smtClean="0"/>
              <a:t>coordinates</a:t>
            </a:r>
            <a:r>
              <a:rPr lang="hr-HR" b="1" dirty="0" smtClean="0"/>
              <a:t>(</a:t>
            </a:r>
            <a:r>
              <a:rPr lang="hr-HR" b="1" dirty="0" err="1" smtClean="0"/>
              <a:t>meuse</a:t>
            </a:r>
            <a:r>
              <a:rPr lang="hr-HR" b="1" dirty="0" smtClean="0"/>
              <a:t>) &lt;- ~</a:t>
            </a:r>
            <a:r>
              <a:rPr lang="hr-HR" b="1" dirty="0" err="1" smtClean="0"/>
              <a:t>x+y</a:t>
            </a:r>
            <a:endParaRPr lang="hr-HR" b="1" dirty="0" smtClean="0"/>
          </a:p>
          <a:p>
            <a:endParaRPr lang="hr-HR" dirty="0" smtClean="0"/>
          </a:p>
          <a:p>
            <a:r>
              <a:rPr lang="hr-HR" dirty="0" smtClean="0"/>
              <a:t>Klase objekata</a:t>
            </a:r>
            <a:r>
              <a:rPr lang="hr-HR" b="1" dirty="0" smtClean="0"/>
              <a:t> </a:t>
            </a:r>
            <a:r>
              <a:rPr lang="hr-HR" b="1" dirty="0" err="1" smtClean="0"/>
              <a:t>Spatial</a:t>
            </a:r>
            <a:r>
              <a:rPr lang="hr-HR" b="1" dirty="0" smtClean="0"/>
              <a:t>*</a:t>
            </a:r>
            <a:r>
              <a:rPr lang="hr-HR" b="1" dirty="0" err="1" smtClean="0"/>
              <a:t>DataFrame</a:t>
            </a:r>
            <a:r>
              <a:rPr lang="hr-HR" b="1" i="1" dirty="0" smtClean="0"/>
              <a:t> </a:t>
            </a:r>
            <a:r>
              <a:rPr lang="hr-HR" dirty="0" smtClean="0"/>
              <a:t>imaju </a:t>
            </a:r>
            <a:r>
              <a:rPr lang="hr-HR" dirty="0"/>
              <a:t>pet </a:t>
            </a:r>
            <a:r>
              <a:rPr lang="hr-HR" dirty="0" smtClean="0"/>
              <a:t>isječaka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/>
              <a:t>s</a:t>
            </a:r>
            <a:r>
              <a:rPr lang="hr-HR" dirty="0" err="1" smtClean="0"/>
              <a:t>lot</a:t>
            </a:r>
            <a:r>
              <a:rPr lang="hr-HR" dirty="0" smtClean="0"/>
              <a:t>) – čuvanje specifičnih informacija za tu klasu objekta.</a:t>
            </a:r>
          </a:p>
          <a:p>
            <a:pPr lvl="1"/>
            <a:r>
              <a:rPr lang="hr-HR" b="1" dirty="0"/>
              <a:t>@</a:t>
            </a:r>
            <a:r>
              <a:rPr lang="hr-HR" b="1" dirty="0" smtClean="0"/>
              <a:t>data </a:t>
            </a:r>
            <a:r>
              <a:rPr lang="hr-HR" dirty="0" smtClean="0"/>
              <a:t>- ovaj </a:t>
            </a:r>
            <a:r>
              <a:rPr lang="hr-HR" dirty="0"/>
              <a:t>isječak sadrži set podataka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data </a:t>
            </a:r>
            <a:r>
              <a:rPr lang="hr-HR" i="1" dirty="0" err="1" smtClean="0"/>
              <a:t>frame</a:t>
            </a:r>
            <a:r>
              <a:rPr lang="hr-HR" i="1" dirty="0" smtClean="0"/>
              <a:t>);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coords.nrs</a:t>
            </a:r>
            <a:r>
              <a:rPr lang="hr-HR" b="1" dirty="0" smtClean="0"/>
              <a:t> </a:t>
            </a:r>
            <a:r>
              <a:rPr lang="hr-HR" dirty="0" smtClean="0"/>
              <a:t>- informacija </a:t>
            </a:r>
            <a:r>
              <a:rPr lang="hr-HR" dirty="0"/>
              <a:t>o rednom broju varijabli u setu podataka koje su definirane kao </a:t>
            </a:r>
            <a:r>
              <a:rPr lang="hr-HR" dirty="0" smtClean="0"/>
              <a:t>koordinate;</a:t>
            </a:r>
            <a:endParaRPr lang="hr-HR" dirty="0"/>
          </a:p>
          <a:p>
            <a:pPr lvl="1"/>
            <a:r>
              <a:rPr lang="hr-HR" b="1" dirty="0"/>
              <a:t>@</a:t>
            </a:r>
            <a:r>
              <a:rPr lang="hr-HR" b="1" dirty="0" err="1" smtClean="0"/>
              <a:t>coords</a:t>
            </a:r>
            <a:r>
              <a:rPr lang="hr-HR" b="1" dirty="0" smtClean="0"/>
              <a:t> </a:t>
            </a:r>
            <a:r>
              <a:rPr lang="hr-HR" dirty="0" smtClean="0"/>
              <a:t>– same vrijednosti koordinata;</a:t>
            </a:r>
          </a:p>
          <a:p>
            <a:pPr lvl="1"/>
            <a:r>
              <a:rPr lang="hr-HR" b="1" dirty="0" smtClean="0"/>
              <a:t>@</a:t>
            </a:r>
            <a:r>
              <a:rPr lang="hr-HR" b="1" dirty="0" err="1" smtClean="0"/>
              <a:t>bbox</a:t>
            </a:r>
            <a:r>
              <a:rPr lang="hr-HR" b="1" dirty="0" smtClean="0"/>
              <a:t> </a:t>
            </a:r>
            <a:r>
              <a:rPr lang="hr-HR" dirty="0" smtClean="0"/>
              <a:t>- prostorni </a:t>
            </a:r>
            <a:r>
              <a:rPr lang="hr-HR" dirty="0"/>
              <a:t>obuhvat </a:t>
            </a:r>
            <a:endParaRPr lang="hr-HR" dirty="0" smtClean="0"/>
          </a:p>
          <a:p>
            <a:pPr lvl="1"/>
            <a:r>
              <a:rPr lang="hr-HR" b="1" dirty="0" smtClean="0"/>
              <a:t>@proj4string </a:t>
            </a:r>
            <a:r>
              <a:rPr lang="hr-HR" dirty="0" smtClean="0"/>
              <a:t>- Informacija o projekciji podataka – formalna klasa </a:t>
            </a:r>
            <a:r>
              <a:rPr lang="hr-HR" i="1" dirty="0" smtClean="0"/>
              <a:t>CRS</a:t>
            </a:r>
            <a:r>
              <a:rPr lang="hr-HR" dirty="0" smtClean="0"/>
              <a:t> preuzeta iz paketa "</a:t>
            </a:r>
            <a:r>
              <a:rPr lang="hr-HR" dirty="0" err="1" smtClean="0"/>
              <a:t>sp</a:t>
            </a:r>
            <a:r>
              <a:rPr lang="hr-HR" dirty="0" smtClean="0"/>
              <a:t>". </a:t>
            </a:r>
          </a:p>
          <a:p>
            <a:pPr marL="0" indent="0">
              <a:buNone/>
            </a:pPr>
            <a:r>
              <a:rPr lang="hr-HR" sz="1467" dirty="0"/>
              <a:t>CRS() je funkcija koja je sučelje na PROJ.4 biblioteku projekcijskih sustava. Klasa je definirana kao NA vrijednost unutar "</a:t>
            </a:r>
            <a:r>
              <a:rPr lang="hr-HR" sz="1467" dirty="0" err="1"/>
              <a:t>sp</a:t>
            </a:r>
            <a:r>
              <a:rPr lang="hr-HR" sz="1467" dirty="0"/>
              <a:t>" paketa. Ako je unutar našeg sustava dostupna GDAL biblioteka tj. paket "</a:t>
            </a:r>
            <a:r>
              <a:rPr lang="hr-HR" sz="1467" dirty="0" err="1"/>
              <a:t>rgdal</a:t>
            </a:r>
            <a:r>
              <a:rPr lang="hr-HR" sz="1467" dirty="0"/>
              <a:t>", tada je moguće povezivanje prostornih podataka s koordinatnim referentnim sustavima. Argumenti se moraju dati u nekim od određenih formata kao što je PROJ.4 format, ESRI ili EPSG format (</a:t>
            </a:r>
            <a:r>
              <a:rPr lang="hr-HR" sz="1467" u="sng" dirty="0">
                <a:hlinkClick r:id="rId2"/>
              </a:rPr>
              <a:t>http://www.spatialreference.org/</a:t>
            </a:r>
            <a:r>
              <a:rPr lang="hr-HR" sz="1467" dirty="0"/>
              <a:t>).</a:t>
            </a:r>
          </a:p>
          <a:p>
            <a:endParaRPr lang="hr-HR" dirty="0"/>
          </a:p>
          <a:p>
            <a:pPr marL="0" indent="0">
              <a:buNone/>
            </a:pP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84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Literatura </a:t>
            </a:r>
            <a:r>
              <a:rPr lang="pt-BR" dirty="0"/>
              <a:t>o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Zaduženje osnovne </a:t>
            </a:r>
            <a:r>
              <a:rPr lang="hr-HR" dirty="0"/>
              <a:t>grupa suradnika za razvoj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Team</a:t>
            </a:r>
            <a:r>
              <a:rPr lang="hr-HR" dirty="0" smtClean="0"/>
              <a:t>)</a:t>
            </a:r>
          </a:p>
          <a:p>
            <a:r>
              <a:rPr lang="hr-HR" dirty="0"/>
              <a:t>Velika količina slobodno dostupne </a:t>
            </a:r>
            <a:r>
              <a:rPr lang="hr-HR" dirty="0" smtClean="0"/>
              <a:t>literature (Windows):</a:t>
            </a:r>
          </a:p>
          <a:p>
            <a:pPr marL="0" indent="0" algn="ctr">
              <a:buNone/>
            </a:pPr>
            <a:r>
              <a:rPr lang="hr-HR" u="sng" dirty="0">
                <a:hlinkClick r:id="rId2"/>
              </a:rPr>
              <a:t>http://</a:t>
            </a:r>
            <a:r>
              <a:rPr lang="hr-HR" u="sng" dirty="0" smtClean="0">
                <a:hlinkClick r:id="rId2"/>
              </a:rPr>
              <a:t>cran.r-project.org/manuals.html</a:t>
            </a:r>
            <a:endParaRPr lang="hr-HR" u="sng" dirty="0" smtClean="0"/>
          </a:p>
          <a:p>
            <a:pPr algn="just"/>
            <a:r>
              <a:rPr lang="hr-HR" dirty="0" smtClean="0"/>
              <a:t>Na jezicima koji nisu engleski:</a:t>
            </a:r>
            <a:endParaRPr lang="hr-HR" u="sng" dirty="0" smtClean="0">
              <a:hlinkClick r:id=""/>
            </a:endParaRPr>
          </a:p>
          <a:p>
            <a:pPr marL="0" indent="0" algn="ctr">
              <a:buNone/>
            </a:pPr>
            <a:r>
              <a:rPr lang="hr-HR" u="sng" dirty="0" smtClean="0">
                <a:hlinkClick r:id=""/>
              </a:rPr>
              <a:t>http</a:t>
            </a:r>
            <a:r>
              <a:rPr lang="hr-HR" u="sng" dirty="0">
                <a:hlinkClick r:id="rId3"/>
              </a:rPr>
              <a:t>://cran.r-project.org/other-docs.html</a:t>
            </a:r>
            <a:endParaRPr lang="hr-HR" u="sng" dirty="0" smtClean="0"/>
          </a:p>
          <a:p>
            <a:r>
              <a:rPr lang="hr-HR" dirty="0" smtClean="0"/>
              <a:t>Na hrvatskom jeziku:</a:t>
            </a:r>
          </a:p>
          <a:p>
            <a:pPr lvl="1"/>
            <a:r>
              <a:rPr lang="hr-HR" b="1" dirty="0"/>
              <a:t>Uvod u korištenje R-a </a:t>
            </a:r>
            <a:r>
              <a:rPr lang="hr-HR" dirty="0"/>
              <a:t>(2004) Damir Kasum i Tarzan </a:t>
            </a:r>
            <a:r>
              <a:rPr lang="hr-HR" dirty="0" err="1" smtClean="0"/>
              <a:t>Legović</a:t>
            </a:r>
            <a:r>
              <a:rPr lang="hr-HR" dirty="0" smtClean="0"/>
              <a:t> </a:t>
            </a:r>
            <a:r>
              <a:rPr lang="hr-HR" dirty="0"/>
              <a:t>s Instituta Ruđer Bošković preveli su knjigu “</a:t>
            </a:r>
            <a:r>
              <a:rPr lang="hr-HR" dirty="0" err="1"/>
              <a:t>An</a:t>
            </a:r>
            <a:r>
              <a:rPr lang="hr-HR" dirty="0"/>
              <a:t> </a:t>
            </a:r>
            <a:r>
              <a:rPr lang="hr-HR" dirty="0" err="1"/>
              <a:t>introduction</a:t>
            </a:r>
            <a:r>
              <a:rPr lang="hr-HR" dirty="0"/>
              <a:t> to R” autorskog tima W.N. </a:t>
            </a:r>
            <a:r>
              <a:rPr lang="hr-HR" dirty="0" err="1"/>
              <a:t>Venables</a:t>
            </a:r>
            <a:r>
              <a:rPr lang="hr-HR" dirty="0"/>
              <a:t>, D.M. Smith i osnovna grupa suradnika za razvoj sustava R (</a:t>
            </a:r>
            <a:r>
              <a:rPr lang="hr-HR" u="sng" dirty="0">
                <a:hlinkClick r:id="rId4"/>
              </a:rPr>
              <a:t>http://cran.r-project.org/doc/contrib/Kasum+Legovic-UvodUr.pdf</a:t>
            </a:r>
            <a:r>
              <a:rPr lang="hr-HR" dirty="0"/>
              <a:t>).</a:t>
            </a:r>
          </a:p>
          <a:p>
            <a:pPr lvl="1"/>
            <a:r>
              <a:rPr lang="hr-HR" b="1" dirty="0"/>
              <a:t>Osnovne naredbe u R-u</a:t>
            </a:r>
            <a:r>
              <a:rPr lang="hr-HR" dirty="0"/>
              <a:t> Damir Kasum (</a:t>
            </a:r>
            <a:r>
              <a:rPr lang="hr-HR" u="sng" dirty="0">
                <a:hlinkClick r:id="rId5"/>
              </a:rPr>
              <a:t>http://cran.r-project.org/doc/contrib/Kasum-QuickRefCard_ver.1.2.pdf</a:t>
            </a:r>
            <a:r>
              <a:rPr lang="hr-HR" dirty="0"/>
              <a:t>).</a:t>
            </a:r>
          </a:p>
          <a:p>
            <a:pPr marL="0" indent="0">
              <a:buNone/>
            </a:pPr>
            <a:endParaRPr lang="hr-HR" u="sng" dirty="0">
              <a:hlinkClick r:id="rId3"/>
            </a:endParaRP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0644313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Slot</a:t>
            </a:r>
            <a:r>
              <a:rPr lang="hr-HR" dirty="0" smtClean="0"/>
              <a:t> (@) vs. varijabla ($)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Kako </a:t>
            </a:r>
            <a:r>
              <a:rPr lang="hr-HR" dirty="0"/>
              <a:t>u isječku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slot</a:t>
            </a:r>
            <a:r>
              <a:rPr lang="hr-HR" dirty="0"/>
              <a:t>) koji je definiran samom klasom objekta ne možemo mijenjati naziv, označava se znakom @.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Svi </a:t>
            </a:r>
            <a:r>
              <a:rPr lang="hr-HR" dirty="0"/>
              <a:t>ostali dijelovi objekata, kojima korisnik može mijenjati nazive označavaju se oznakom $. </a:t>
            </a:r>
            <a:endParaRPr lang="hr-HR" dirty="0" smtClean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S*</a:t>
            </a:r>
            <a:r>
              <a:rPr lang="hr-HR" dirty="0" err="1" smtClean="0"/>
              <a:t>DF@data$ime_varijable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39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sustavi – CRS()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Parametri koji jednoznačno definiraju koordinatni sustav.</a:t>
            </a:r>
          </a:p>
          <a:p>
            <a:r>
              <a:rPr lang="hr-HR" dirty="0"/>
              <a:t>Pridruživanje vrijednosti parametara projekcije prostornim podacima  možemo napraviti uporabom funkcije proj4string() na neki od ovih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formata proj.4</a:t>
            </a:r>
          </a:p>
          <a:p>
            <a:pPr marL="342882" lvl="1" indent="0" algn="ctr">
              <a:buNone/>
            </a:pPr>
            <a:endParaRPr lang="hr-HR" dirty="0" smtClean="0"/>
          </a:p>
          <a:p>
            <a:pPr marL="342882" lvl="1" indent="0" algn="ctr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("parametri_proj4format")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određivanjem </a:t>
            </a:r>
            <a:r>
              <a:rPr lang="hr-HR" dirty="0"/>
              <a:t>parametara putem EPSG (ili ESRI) kôda</a:t>
            </a:r>
          </a:p>
          <a:p>
            <a:pPr marL="342882" lvl="1" indent="0" algn="ctr">
              <a:buNone/>
            </a:pPr>
            <a:endParaRPr lang="hr-HR" dirty="0" smtClean="0"/>
          </a:p>
          <a:p>
            <a:pPr marL="342882" lvl="1" indent="0" algn="ctr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</a:t>
            </a:r>
            <a:r>
              <a:rPr lang="hr-HR" dirty="0" err="1"/>
              <a:t>epsg:epsg_kod</a:t>
            </a:r>
            <a:r>
              <a:rPr lang="hr-HR" dirty="0"/>
              <a:t>")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preuzimanjem </a:t>
            </a:r>
            <a:r>
              <a:rPr lang="hr-HR" dirty="0"/>
              <a:t>informacije o koordinatnom sustavu nekog drugog objekta u sustavu.</a:t>
            </a:r>
          </a:p>
          <a:p>
            <a:pPr marL="342882" lvl="1" indent="0" algn="ctr">
              <a:buNone/>
            </a:pPr>
            <a:endParaRPr lang="hr-HR" dirty="0" smtClean="0"/>
          </a:p>
          <a:p>
            <a:pPr marL="342882" lvl="1" indent="0" algn="ctr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 smtClean="0"/>
              <a:t>(SPDF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(SPDF2)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68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Koordinatni sustav – data(</a:t>
            </a:r>
            <a:r>
              <a:rPr lang="hr-HR" dirty="0" err="1" smtClean="0"/>
              <a:t>meuse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slučaju našeg </a:t>
            </a:r>
            <a:r>
              <a:rPr lang="hr-HR" i="1" dirty="0" err="1"/>
              <a:t>SpatialPointsDataFrame</a:t>
            </a:r>
            <a:r>
              <a:rPr lang="hr-HR" dirty="0"/>
              <a:t> projekcija </a:t>
            </a:r>
            <a:r>
              <a:rPr lang="hr-HR" i="1" dirty="0" err="1"/>
              <a:t>meuse</a:t>
            </a:r>
            <a:r>
              <a:rPr lang="hr-HR" dirty="0"/>
              <a:t> je Nizozemski RHD sustav</a:t>
            </a:r>
            <a:r>
              <a:rPr lang="hr-HR" dirty="0" smtClean="0"/>
              <a:t>:</a:t>
            </a:r>
          </a:p>
          <a:p>
            <a:r>
              <a:rPr lang="hr-HR" dirty="0" smtClean="0"/>
              <a:t>U proj4formatu</a:t>
            </a:r>
            <a:endParaRPr lang="hr-HR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proj</a:t>
            </a:r>
            <a:r>
              <a:rPr lang="hr-HR" dirty="0"/>
              <a:t>=</a:t>
            </a:r>
            <a:r>
              <a:rPr lang="hr-HR" dirty="0" err="1"/>
              <a:t>stere</a:t>
            </a:r>
            <a:r>
              <a:rPr lang="hr-HR" dirty="0"/>
              <a:t> +lat_0=52.15616055555555 +lon_0=5.38763888888889 +k=0.999908+x_0=155000 +y_0=463000 +</a:t>
            </a:r>
            <a:r>
              <a:rPr lang="hr-HR" dirty="0" err="1"/>
              <a:t>ellps</a:t>
            </a:r>
            <a:r>
              <a:rPr lang="hr-HR" dirty="0"/>
              <a:t>=</a:t>
            </a:r>
            <a:r>
              <a:rPr lang="hr-HR" dirty="0" err="1"/>
              <a:t>bessel</a:t>
            </a:r>
            <a:r>
              <a:rPr lang="hr-HR" dirty="0"/>
              <a:t> +</a:t>
            </a:r>
            <a:r>
              <a:rPr lang="hr-HR" dirty="0" err="1"/>
              <a:t>units</a:t>
            </a:r>
            <a:r>
              <a:rPr lang="hr-HR" dirty="0"/>
              <a:t>=m +</a:t>
            </a:r>
            <a:r>
              <a:rPr lang="hr-HR" dirty="0" err="1"/>
              <a:t>no_defs</a:t>
            </a:r>
            <a:r>
              <a:rPr lang="hr-HR" dirty="0"/>
              <a:t> +towgs84=565.2369,50.0087,465.658, -0.406857330322398,0.350732676542563,-1.8703473836068, 4.0812")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ili </a:t>
            </a:r>
            <a:r>
              <a:rPr lang="hr-HR" dirty="0"/>
              <a:t>ako znamo EPSG kod ove projekcije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proj4string</a:t>
            </a:r>
            <a:r>
              <a:rPr lang="hr-HR" dirty="0"/>
              <a:t>(</a:t>
            </a:r>
            <a:r>
              <a:rPr lang="hr-HR" dirty="0" err="1"/>
              <a:t>meuse</a:t>
            </a:r>
            <a:r>
              <a:rPr lang="hr-HR" dirty="0"/>
              <a:t>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CRS</a:t>
            </a:r>
            <a:r>
              <a:rPr lang="hr-HR" dirty="0"/>
              <a:t>("+</a:t>
            </a:r>
            <a:r>
              <a:rPr lang="hr-HR" dirty="0" err="1"/>
              <a:t>init</a:t>
            </a:r>
            <a:r>
              <a:rPr lang="hr-HR" dirty="0"/>
              <a:t>=epsg:28992")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85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EPSG baza koordinatnih sustava (CRS)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Europska </a:t>
            </a:r>
            <a:r>
              <a:rPr lang="hr-HR" dirty="0"/>
              <a:t>naftna grupa za istraživanje (</a:t>
            </a:r>
            <a:r>
              <a:rPr lang="hr-HR" i="1" dirty="0"/>
              <a:t>European Petroleum </a:t>
            </a:r>
            <a:r>
              <a:rPr lang="hr-HR" i="1" dirty="0" err="1"/>
              <a:t>Survey</a:t>
            </a:r>
            <a:r>
              <a:rPr lang="hr-HR" i="1" dirty="0"/>
              <a:t> Group - EPSG</a:t>
            </a:r>
            <a:r>
              <a:rPr lang="hr-HR" dirty="0"/>
              <a:t>) osnovana je 1986. godine. </a:t>
            </a:r>
            <a:endParaRPr lang="hr-HR" dirty="0" smtClean="0"/>
          </a:p>
          <a:p>
            <a:r>
              <a:rPr lang="hr-HR" dirty="0" smtClean="0"/>
              <a:t>Sastoji </a:t>
            </a:r>
            <a:r>
              <a:rPr lang="hr-HR" dirty="0"/>
              <a:t>se od specijalista geodeta i kartografa iz naftnih kompanija sa sjedištem u Europi. Tvrtka održava relacijsku bazu podataka o geodetskim parametrima na </a:t>
            </a:r>
            <a:r>
              <a:rPr lang="hr-HR" i="1" dirty="0"/>
              <a:t>web</a:t>
            </a:r>
            <a:r>
              <a:rPr lang="hr-HR" dirty="0"/>
              <a:t>‑adresi </a:t>
            </a:r>
            <a:r>
              <a:rPr lang="hr-HR" u="sng" dirty="0">
                <a:hlinkClick r:id="rId2"/>
              </a:rPr>
              <a:t>http://www.epsg-registry.org/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892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Biblioteka </a:t>
            </a:r>
            <a:r>
              <a:rPr lang="hr-HR" dirty="0"/>
              <a:t>"PROJ.4"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PROJ.4 je biblioteka za obavljanje pretvorbi među kartografskim projekcijama. </a:t>
            </a:r>
            <a:endParaRPr lang="hr-HR" dirty="0" smtClean="0"/>
          </a:p>
          <a:p>
            <a:r>
              <a:rPr lang="hr-HR" dirty="0" smtClean="0"/>
              <a:t>Temelji </a:t>
            </a:r>
            <a:r>
              <a:rPr lang="hr-HR" dirty="0"/>
              <a:t>se na radu </a:t>
            </a:r>
            <a:r>
              <a:rPr lang="hr-HR" dirty="0" err="1"/>
              <a:t>Geralda</a:t>
            </a:r>
            <a:r>
              <a:rPr lang="hr-HR" dirty="0"/>
              <a:t> </a:t>
            </a:r>
            <a:r>
              <a:rPr lang="hr-HR" dirty="0" err="1"/>
              <a:t>Evendena</a:t>
            </a:r>
            <a:r>
              <a:rPr lang="hr-HR" dirty="0"/>
              <a:t> s </a:t>
            </a:r>
            <a:r>
              <a:rPr lang="hr-HR" i="1" dirty="0"/>
              <a:t>United </a:t>
            </a:r>
            <a:r>
              <a:rPr lang="hr-HR" i="1" dirty="0" err="1"/>
              <a:t>States</a:t>
            </a:r>
            <a:r>
              <a:rPr lang="hr-HR" i="1" dirty="0"/>
              <a:t> </a:t>
            </a:r>
            <a:r>
              <a:rPr lang="hr-HR" i="1" dirty="0" err="1"/>
              <a:t>Geological</a:t>
            </a:r>
            <a:r>
              <a:rPr lang="hr-HR" i="1" dirty="0"/>
              <a:t> </a:t>
            </a:r>
            <a:r>
              <a:rPr lang="hr-HR" i="1" dirty="0" err="1"/>
              <a:t>Survey</a:t>
            </a:r>
            <a:r>
              <a:rPr lang="hr-HR" dirty="0"/>
              <a:t> (USGS, </a:t>
            </a:r>
            <a:r>
              <a:rPr lang="hr-HR" u="sng" dirty="0">
                <a:hlinkClick r:id="rId2"/>
              </a:rPr>
              <a:t>http://www.usgs.gov</a:t>
            </a:r>
            <a:r>
              <a:rPr lang="hr-HR" u="sng" dirty="0" smtClean="0">
                <a:hlinkClick r:id="rId2"/>
              </a:rPr>
              <a:t>/</a:t>
            </a:r>
            <a:r>
              <a:rPr lang="hr-HR" dirty="0" smtClean="0"/>
              <a:t>)</a:t>
            </a:r>
          </a:p>
          <a:p>
            <a:r>
              <a:rPr lang="hr-HR" dirty="0" smtClean="0"/>
              <a:t>Sada </a:t>
            </a:r>
            <a:r>
              <a:rPr lang="hr-HR" dirty="0"/>
              <a:t>je projekt </a:t>
            </a:r>
            <a:r>
              <a:rPr lang="hr-HR" i="1" dirty="0" err="1"/>
              <a:t>OSGeo</a:t>
            </a:r>
            <a:r>
              <a:rPr lang="hr-HR" i="1" dirty="0"/>
              <a:t> Fondacije</a:t>
            </a:r>
            <a:r>
              <a:rPr lang="hr-HR" dirty="0"/>
              <a:t>. Funkcionalnosti ove biblioteke integrirane su u pakete "</a:t>
            </a:r>
            <a:r>
              <a:rPr lang="hr-HR" dirty="0" err="1"/>
              <a:t>maptools</a:t>
            </a:r>
            <a:r>
              <a:rPr lang="hr-HR" dirty="0"/>
              <a:t>", "</a:t>
            </a:r>
            <a:r>
              <a:rPr lang="hr-HR" dirty="0" err="1"/>
              <a:t>rgdal</a:t>
            </a:r>
            <a:r>
              <a:rPr lang="hr-HR" dirty="0"/>
              <a:t>", "raster" i drugih te se na taj način koriste u sustavu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90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GDAL (GDAL / OGR)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GDAL - </a:t>
            </a:r>
            <a:r>
              <a:rPr lang="hr-HR" i="1" dirty="0" err="1"/>
              <a:t>Geospatial</a:t>
            </a:r>
            <a:r>
              <a:rPr lang="hr-HR" i="1" dirty="0"/>
              <a:t> Data </a:t>
            </a:r>
            <a:r>
              <a:rPr lang="hr-HR" i="1" dirty="0" err="1"/>
              <a:t>Abstraction</a:t>
            </a:r>
            <a:r>
              <a:rPr lang="hr-HR" i="1" dirty="0"/>
              <a:t> </a:t>
            </a:r>
            <a:r>
              <a:rPr lang="hr-HR" i="1" dirty="0" err="1"/>
              <a:t>Library</a:t>
            </a:r>
            <a:r>
              <a:rPr lang="hr-HR" dirty="0"/>
              <a:t> doslovnim prijevodom naziva se "Biblioteka za apstrakciju prostornih podataka". </a:t>
            </a:r>
            <a:r>
              <a:rPr lang="hr-HR" u="sng" dirty="0">
                <a:hlinkClick r:id="rId2"/>
              </a:rPr>
              <a:t>http://www.gdal.org/index.html</a:t>
            </a:r>
            <a:endParaRPr lang="hr-HR" dirty="0" smtClean="0"/>
          </a:p>
          <a:p>
            <a:r>
              <a:rPr lang="hr-HR" dirty="0" smtClean="0"/>
              <a:t>GDAL </a:t>
            </a:r>
            <a:r>
              <a:rPr lang="hr-HR" dirty="0"/>
              <a:t>je konverzijska biblioteka (biblioteka prevoditelj) za rasterske prostorne podatke. Izdana je u licenci Open Source1 od strane </a:t>
            </a:r>
            <a:r>
              <a:rPr lang="hr-HR" dirty="0" err="1"/>
              <a:t>OSGeo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/>
              <a:t>Unutar podatkovnog paketa „GDAL“ nalazi se i biblioteka OGR koja sadrži slične sposobnosti za vektorske podatke. </a:t>
            </a:r>
            <a:endParaRPr lang="hr-HR" dirty="0" smtClean="0"/>
          </a:p>
          <a:p>
            <a:r>
              <a:rPr lang="hr-HR" dirty="0"/>
              <a:t>GDAL koristi "</a:t>
            </a:r>
            <a:r>
              <a:rPr lang="hr-HR" dirty="0" err="1"/>
              <a:t>sp</a:t>
            </a:r>
            <a:r>
              <a:rPr lang="hr-HR" dirty="0"/>
              <a:t>" klase. </a:t>
            </a:r>
            <a:endParaRPr lang="hr-HR" dirty="0" smtClean="0"/>
          </a:p>
          <a:p>
            <a:r>
              <a:rPr lang="hr-HR" dirty="0"/>
              <a:t>Implementacija ovih biblioteka u sustav R napravljena je putem paketa "</a:t>
            </a:r>
            <a:r>
              <a:rPr lang="hr-HR" dirty="0" err="1"/>
              <a:t>rgdal</a:t>
            </a:r>
            <a:r>
              <a:rPr lang="hr-HR" dirty="0"/>
              <a:t>",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05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- OGR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OGR je biblioteka pisana u C</a:t>
            </a:r>
            <a:r>
              <a:rPr lang="hr-HR" baseline="30000" dirty="0"/>
              <a:t>++</a:t>
            </a:r>
            <a:r>
              <a:rPr lang="hr-HR" dirty="0"/>
              <a:t> jeziku, otvorenog je kôda i pruža alate za  čitanje i pisanje datoteka različitih vektorskih formata uključujući ESRI </a:t>
            </a:r>
            <a:r>
              <a:rPr lang="hr-HR" dirty="0" err="1"/>
              <a:t>shapefile</a:t>
            </a:r>
            <a:r>
              <a:rPr lang="hr-HR" dirty="0"/>
              <a:t>, KML za Google </a:t>
            </a:r>
            <a:r>
              <a:rPr lang="hr-HR" dirty="0" err="1"/>
              <a:t>Earth</a:t>
            </a:r>
            <a:r>
              <a:rPr lang="hr-HR" dirty="0"/>
              <a:t> (GE), S-57, SDTS, </a:t>
            </a:r>
            <a:r>
              <a:rPr lang="hr-HR" dirty="0" err="1"/>
              <a:t>PostGIS</a:t>
            </a:r>
            <a:r>
              <a:rPr lang="hr-HR" dirty="0"/>
              <a:t>, Oracle </a:t>
            </a:r>
            <a:r>
              <a:rPr lang="hr-HR" dirty="0" err="1"/>
              <a:t>Spatial</a:t>
            </a:r>
            <a:r>
              <a:rPr lang="hr-HR" dirty="0"/>
              <a:t> i </a:t>
            </a:r>
            <a:r>
              <a:rPr lang="hr-HR" dirty="0" err="1"/>
              <a:t>MapInfo</a:t>
            </a:r>
            <a:r>
              <a:rPr lang="hr-HR" dirty="0"/>
              <a:t> sredine / MIF i </a:t>
            </a:r>
            <a:r>
              <a:rPr lang="hr-HR" dirty="0" err="1"/>
              <a:t>Tab</a:t>
            </a:r>
            <a:r>
              <a:rPr lang="hr-HR" dirty="0"/>
              <a:t> formata.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Posjeduje </a:t>
            </a:r>
            <a:r>
              <a:rPr lang="hr-HR" dirty="0"/>
              <a:t>funkcije za čitanje – pisanje rastera/površina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 između mapa GDAL i objekata 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readGDAL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writeGDAL</a:t>
            </a:r>
            <a:r>
              <a:rPr lang="hr-HR" dirty="0"/>
              <a:t>().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Često korištena funkcija </a:t>
            </a:r>
            <a:r>
              <a:rPr lang="hr-HR" dirty="0"/>
              <a:t>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spTransform</a:t>
            </a:r>
            <a:r>
              <a:rPr lang="hr-HR" dirty="0"/>
              <a:t>() koja omogućuje prostorne transformacije, prijelaze iz jednog u drugi referentni koordinatni sustav (CRS).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479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rgdal</a:t>
            </a:r>
            <a:r>
              <a:rPr lang="hr-HR" dirty="0" smtClean="0"/>
              <a:t>” – primjer korištenja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</a:t>
            </a:r>
            <a:r>
              <a:rPr lang="hr-HR" i="1" dirty="0" err="1"/>
              <a:t>SpatialPointsDataFrame</a:t>
            </a:r>
            <a:r>
              <a:rPr lang="hr-HR" dirty="0"/>
              <a:t> (SPDF) klase objekata </a:t>
            </a:r>
            <a:r>
              <a:rPr lang="hr-HR" i="1" dirty="0" err="1"/>
              <a:t>meuse</a:t>
            </a:r>
            <a:r>
              <a:rPr lang="hr-HR" dirty="0"/>
              <a:t> na </a:t>
            </a:r>
            <a:r>
              <a:rPr lang="hr-HR" i="1" dirty="0"/>
              <a:t>Google</a:t>
            </a:r>
            <a:r>
              <a:rPr lang="hr-HR" dirty="0"/>
              <a:t> </a:t>
            </a:r>
            <a:r>
              <a:rPr lang="hr-HR" i="1" dirty="0" err="1"/>
              <a:t>Earthu</a:t>
            </a:r>
            <a:r>
              <a:rPr lang="hr-HR" dirty="0"/>
              <a:t> – KML format izrađen paketom "</a:t>
            </a:r>
            <a:r>
              <a:rPr lang="hr-HR" dirty="0" err="1"/>
              <a:t>rgdal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euse_km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2600" y="2513653"/>
            <a:ext cx="36068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801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Slične funkcionalnosti vizualizacije na GE – „</a:t>
            </a:r>
            <a:r>
              <a:rPr lang="hr-HR" dirty="0" err="1" smtClean="0"/>
              <a:t>plotKML</a:t>
            </a:r>
            <a:r>
              <a:rPr lang="hr-HR" dirty="0" smtClean="0"/>
              <a:t>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Prikaz korisničkog </a:t>
            </a:r>
            <a:r>
              <a:rPr lang="hr-HR" i="1" dirty="0" err="1"/>
              <a:t>SpatialPointsDataFrame</a:t>
            </a:r>
            <a:r>
              <a:rPr lang="hr-HR" dirty="0"/>
              <a:t> (SPDF) na </a:t>
            </a:r>
            <a:r>
              <a:rPr lang="hr-HR" i="1" dirty="0"/>
              <a:t>Google </a:t>
            </a:r>
            <a:r>
              <a:rPr lang="hr-HR" i="1" dirty="0" err="1"/>
              <a:t>Earthu</a:t>
            </a:r>
            <a:r>
              <a:rPr lang="hr-HR" dirty="0"/>
              <a:t> – KML format </a:t>
            </a:r>
            <a:r>
              <a:rPr lang="hr-HR" dirty="0" smtClean="0"/>
              <a:t>napravljen </a:t>
            </a:r>
            <a:r>
              <a:rPr lang="hr-HR" dirty="0"/>
              <a:t>paketom "</a:t>
            </a:r>
            <a:r>
              <a:rPr lang="hr-HR" dirty="0" err="1"/>
              <a:t>plotKML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lot_kml_habitat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550" y="2603905"/>
            <a:ext cx="3136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171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 smtClean="0"/>
              <a:t>maptools</a:t>
            </a:r>
            <a:r>
              <a:rPr lang="hr-HR" dirty="0" smtClean="0"/>
              <a:t>„ - 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 biblioteka ima sljedeće funkcionalnosti: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read.shape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readShapePoly</a:t>
            </a:r>
            <a:r>
              <a:rPr lang="hr-HR" dirty="0"/>
              <a:t>(), za učitavanje ESRI </a:t>
            </a:r>
            <a:r>
              <a:rPr lang="hr-HR" dirty="0" err="1"/>
              <a:t>shapefile</a:t>
            </a:r>
            <a:r>
              <a:rPr lang="hr-HR" dirty="0"/>
              <a:t> formata. Također vrijedi i suprotni smjer: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writeShapePoints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writeShapeLines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writeShapePoly</a:t>
            </a:r>
            <a:r>
              <a:rPr lang="hr-HR" dirty="0"/>
              <a:t>() - za pisanje ESRI </a:t>
            </a:r>
            <a:r>
              <a:rPr lang="hr-HR" i="1" dirty="0" err="1"/>
              <a:t>shapefile</a:t>
            </a:r>
            <a:r>
              <a:rPr lang="hr-HR" dirty="0"/>
              <a:t>-ova. Paket omogućuje i snimanje vektorskog formata </a:t>
            </a:r>
            <a:r>
              <a:rPr lang="hr-HR" i="1" dirty="0" err="1"/>
              <a:t>kml</a:t>
            </a:r>
            <a:r>
              <a:rPr lang="hr-HR" dirty="0"/>
              <a:t> putem funkcija </a:t>
            </a:r>
            <a:r>
              <a:rPr lang="hr-HR" dirty="0" err="1"/>
              <a:t>kmlLine</a:t>
            </a:r>
            <a:r>
              <a:rPr lang="hr-HR" dirty="0"/>
              <a:t>(). </a:t>
            </a:r>
          </a:p>
          <a:p>
            <a:r>
              <a:rPr lang="hr-HR" dirty="0" smtClean="0"/>
              <a:t>Vektorske </a:t>
            </a:r>
            <a:r>
              <a:rPr lang="hr-HR" dirty="0"/>
              <a:t>objekte smatra "</a:t>
            </a:r>
            <a:r>
              <a:rPr lang="hr-HR" dirty="0" err="1"/>
              <a:t>sp</a:t>
            </a:r>
            <a:r>
              <a:rPr lang="hr-HR" dirty="0"/>
              <a:t>" objektima te uz uporabu biblioteke "</a:t>
            </a:r>
            <a:r>
              <a:rPr lang="hr-HR" dirty="0" err="1"/>
              <a:t>gpclib</a:t>
            </a:r>
            <a:r>
              <a:rPr lang="hr-HR" dirty="0"/>
              <a:t>", </a:t>
            </a:r>
            <a:r>
              <a:rPr lang="hr-HR" dirty="0" smtClean="0"/>
              <a:t>za provjeravanje </a:t>
            </a:r>
            <a:r>
              <a:rPr lang="hr-HR" dirty="0"/>
              <a:t>topologije, omogućuje različite operacije njihova spajanja ili presijecanja.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06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R je programski </a:t>
            </a:r>
            <a:r>
              <a:rPr lang="hr-HR" sz="1800" b="1" dirty="0"/>
              <a:t>jezik</a:t>
            </a:r>
            <a:r>
              <a:rPr lang="hr-HR" sz="1800" dirty="0"/>
              <a:t> i </a:t>
            </a:r>
            <a:r>
              <a:rPr lang="hr-HR" sz="1800" b="1" dirty="0"/>
              <a:t>okruženje</a:t>
            </a:r>
            <a:r>
              <a:rPr lang="hr-HR" sz="1800" dirty="0"/>
              <a:t> za statističke izračune i vizualizaciju. Implementacija jezika S (John </a:t>
            </a:r>
            <a:r>
              <a:rPr lang="hr-HR" sz="1800" dirty="0" err="1"/>
              <a:t>Chambers</a:t>
            </a:r>
            <a:r>
              <a:rPr lang="hr-HR" sz="1800" dirty="0"/>
              <a:t> Bell Laboratories te Robert Gentleman i Ross </a:t>
            </a:r>
            <a:r>
              <a:rPr lang="hr-HR" sz="1800" dirty="0" err="1"/>
              <a:t>Ihaka</a:t>
            </a:r>
            <a:r>
              <a:rPr lang="hr-HR" sz="1800" dirty="0"/>
              <a:t>, sveučilište u Aucklandu).</a:t>
            </a:r>
          </a:p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Izraz "okruženje" ističe da je R dobro planiran i konzistentan sustav, a ne sustav koji se postepeno dopunjava specifičnim i nefleksibilnim programskim alatima, što je često slučaj kod drugih programa za analizu podataka.</a:t>
            </a:r>
          </a:p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R je produkt aktivnog pokreta među statističarima za stvaranje moćnog, programibilnog, prijenosnog, otvorenog računalnog okruženja primjenjivog pri rješavanju većine kompleksnih problema, ali i provedbi rutinskih analiza.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986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Prijelaz </a:t>
            </a:r>
            <a:r>
              <a:rPr lang="pt-BR" dirty="0"/>
              <a:t>na novu verziju R-a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 smtClean="0"/>
              <a:t>Na staroj verziji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("../S710")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/>
              <a:t>()[,"</a:t>
            </a:r>
            <a:r>
              <a:rPr lang="hr-HR" dirty="0" err="1"/>
              <a:t>Package</a:t>
            </a:r>
            <a:r>
              <a:rPr lang="hr-HR" dirty="0"/>
              <a:t>"]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packages</a:t>
            </a:r>
            <a:r>
              <a:rPr lang="hr-HR" dirty="0"/>
              <a:t>, file="</a:t>
            </a:r>
            <a:r>
              <a:rPr lang="hr-HR" dirty="0" err="1"/>
              <a:t>Rpackages</a:t>
            </a:r>
            <a:r>
              <a:rPr lang="hr-HR" dirty="0" smtClean="0"/>
              <a:t>")</a:t>
            </a:r>
          </a:p>
          <a:p>
            <a:endParaRPr lang="hr-HR" b="1" dirty="0"/>
          </a:p>
          <a:p>
            <a:r>
              <a:rPr lang="hr-HR" dirty="0"/>
              <a:t>Na novoj verziji sustava R napravite sljedeće: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("..C:/</a:t>
            </a:r>
            <a:r>
              <a:rPr lang="hr-HR" dirty="0" err="1"/>
              <a:t>Temp</a:t>
            </a:r>
            <a:r>
              <a:rPr lang="hr-HR" dirty="0"/>
              <a:t>/")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Rpackages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/>
              <a:t>for (p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setdiff</a:t>
            </a:r>
            <a:r>
              <a:rPr lang="hr-HR" dirty="0" smtClean="0"/>
              <a:t>(</a:t>
            </a:r>
            <a:r>
              <a:rPr lang="hr-HR" dirty="0" err="1" smtClean="0"/>
              <a:t>packages</a:t>
            </a:r>
            <a:r>
              <a:rPr lang="hr-HR" dirty="0"/>
              <a:t>, </a:t>
            </a:r>
            <a:endParaRPr lang="hr-HR" dirty="0" smtClean="0"/>
          </a:p>
          <a:p>
            <a:pPr marL="0" indent="0">
              <a:buNone/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installed.packages</a:t>
            </a:r>
            <a:r>
              <a:rPr lang="hr-HR" dirty="0" smtClean="0"/>
              <a:t>() [,"</a:t>
            </a:r>
            <a:r>
              <a:rPr lang="hr-HR" dirty="0" err="1"/>
              <a:t>Package</a:t>
            </a:r>
            <a:r>
              <a:rPr lang="hr-HR" dirty="0"/>
              <a:t>"]))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(p)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0617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 smtClean="0"/>
              <a:t>maptools</a:t>
            </a:r>
            <a:r>
              <a:rPr lang="hr-HR" dirty="0" smtClean="0"/>
              <a:t>„ - rasteri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Ima </a:t>
            </a:r>
            <a:r>
              <a:rPr lang="hr-HR" dirty="0"/>
              <a:t>mogućnost učitavanja i rasterskih podataka. </a:t>
            </a:r>
            <a:endParaRPr lang="hr-HR" dirty="0" smtClean="0"/>
          </a:p>
          <a:p>
            <a:r>
              <a:rPr lang="hr-HR" dirty="0" smtClean="0"/>
              <a:t>Primjer: ESRI </a:t>
            </a:r>
            <a:r>
              <a:rPr lang="hr-HR" dirty="0"/>
              <a:t>rastere (.</a:t>
            </a:r>
            <a:r>
              <a:rPr lang="hr-HR" dirty="0" err="1"/>
              <a:t>asc</a:t>
            </a:r>
            <a:r>
              <a:rPr lang="hr-HR" dirty="0"/>
              <a:t> datoteke) moguće je učitati funkcijom </a:t>
            </a:r>
            <a:r>
              <a:rPr lang="hr-HR" dirty="0" err="1"/>
              <a:t>readAsciiGrid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Pisanje </a:t>
            </a:r>
            <a:r>
              <a:rPr lang="hr-HR" dirty="0"/>
              <a:t>rasterskih formata moguće je napraviti putem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writeAsciiGrid</a:t>
            </a:r>
            <a:r>
              <a:rPr lang="hr-HR" dirty="0" smtClean="0"/>
              <a:t>().</a:t>
            </a:r>
          </a:p>
          <a:p>
            <a:r>
              <a:rPr lang="hr-HR" dirty="0" smtClean="0"/>
              <a:t>Omogućava </a:t>
            </a:r>
            <a:r>
              <a:rPr lang="hr-HR" dirty="0"/>
              <a:t>snimanje prostorno referenciranih rastera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kmlOverlay</a:t>
            </a:r>
            <a:r>
              <a:rPr lang="hr-HR" dirty="0"/>
              <a:t>() u formatu </a:t>
            </a:r>
            <a:r>
              <a:rPr lang="hr-HR" i="1" dirty="0" err="1"/>
              <a:t>png</a:t>
            </a:r>
            <a:r>
              <a:rPr lang="hr-HR" dirty="0"/>
              <a:t>, kojom se mogu prikazati rasterski podaci na </a:t>
            </a:r>
            <a:r>
              <a:rPr lang="hr-HR" i="1" dirty="0"/>
              <a:t>Google </a:t>
            </a:r>
            <a:r>
              <a:rPr lang="hr-HR" i="1" dirty="0" err="1"/>
              <a:t>Earth</a:t>
            </a:r>
            <a:r>
              <a:rPr lang="hr-HR" dirty="0"/>
              <a:t>.</a:t>
            </a:r>
          </a:p>
          <a:p>
            <a:r>
              <a:rPr lang="hr-HR" dirty="0" smtClean="0"/>
              <a:t>Prilikom učitavanja gube se informacije o CRS.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551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Usporedba „</a:t>
            </a:r>
            <a:r>
              <a:rPr lang="hr-HR" dirty="0" err="1" smtClean="0"/>
              <a:t>maptools</a:t>
            </a:r>
            <a:r>
              <a:rPr lang="hr-HR" dirty="0" smtClean="0"/>
              <a:t>” – „</a:t>
            </a:r>
            <a:r>
              <a:rPr lang="hr-HR" dirty="0" err="1" smtClean="0"/>
              <a:t>rgdal</a:t>
            </a:r>
            <a:r>
              <a:rPr lang="hr-HR" dirty="0" smtClean="0"/>
              <a:t>”; paket „raster”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"</a:t>
            </a:r>
            <a:r>
              <a:rPr lang="hr-HR" b="1" dirty="0" err="1" smtClean="0"/>
              <a:t>maptools_rgdal.R</a:t>
            </a:r>
            <a:r>
              <a:rPr lang="hr-HR" dirty="0" smtClean="0"/>
              <a:t>„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Učitajte </a:t>
            </a:r>
            <a:r>
              <a:rPr lang="hr-HR" dirty="0"/>
              <a:t>u </a:t>
            </a:r>
            <a:r>
              <a:rPr lang="hr-HR" dirty="0" err="1"/>
              <a:t>RStudio</a:t>
            </a:r>
            <a:r>
              <a:rPr lang="hr-HR" dirty="0"/>
              <a:t> program naziva </a:t>
            </a:r>
            <a:r>
              <a:rPr lang="hr-HR" dirty="0" smtClean="0"/>
              <a:t>„</a:t>
            </a:r>
            <a:r>
              <a:rPr lang="hr-HR" b="1" dirty="0" err="1" smtClean="0"/>
              <a:t>raster.R</a:t>
            </a:r>
            <a:r>
              <a:rPr lang="hr-HR" dirty="0"/>
              <a:t>".</a:t>
            </a:r>
          </a:p>
          <a:p>
            <a:pPr marL="0" indent="0" algn="ctr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6245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 smtClean="0"/>
              <a:t>Spatial</a:t>
            </a:r>
            <a:r>
              <a:rPr lang="hr-HR" dirty="0" smtClean="0"/>
              <a:t>“</a:t>
            </a:r>
            <a:r>
              <a:rPr lang="hr-HR" sz="3200" dirty="0"/>
              <a:t> - tri </a:t>
            </a:r>
            <a:r>
              <a:rPr lang="hr-HR" sz="3200" dirty="0"/>
              <a:t>osnovne </a:t>
            </a:r>
            <a:r>
              <a:rPr lang="hr-HR" sz="3200" dirty="0"/>
              <a:t>grupe</a:t>
            </a:r>
            <a:r>
              <a:rPr lang="hr-HR" sz="3200" dirty="0"/>
              <a:t/>
            </a:r>
            <a:br>
              <a:rPr lang="hr-HR" sz="3200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za vizualizaciju prostornih podataka</a:t>
            </a:r>
          </a:p>
          <a:p>
            <a:pPr lvl="1"/>
            <a:r>
              <a:rPr lang="hr-HR" sz="1533" dirty="0" err="1"/>
              <a:t>rasterVis</a:t>
            </a:r>
            <a:endParaRPr lang="hr-HR" sz="1533" dirty="0"/>
          </a:p>
          <a:p>
            <a:pPr lvl="1"/>
            <a:r>
              <a:rPr lang="hr-HR" sz="1533" dirty="0" err="1"/>
              <a:t>plotKML</a:t>
            </a:r>
            <a:endParaRPr lang="hr-HR" sz="1533" dirty="0"/>
          </a:p>
          <a:p>
            <a:pPr lvl="1"/>
            <a:r>
              <a:rPr lang="hr-HR" sz="1533" dirty="0" err="1"/>
              <a:t>plotGoogleMaps</a:t>
            </a:r>
            <a:endParaRPr lang="hr-HR" sz="1533" dirty="0"/>
          </a:p>
          <a:p>
            <a:pPr>
              <a:lnSpc>
                <a:spcPct val="100000"/>
              </a:lnSpc>
            </a:pPr>
            <a:r>
              <a:rPr lang="hr-HR" dirty="0"/>
              <a:t>P</a:t>
            </a:r>
            <a:r>
              <a:rPr lang="hr-HR" dirty="0" smtClean="0"/>
              <a:t>aketi </a:t>
            </a:r>
            <a:r>
              <a:rPr lang="hr-HR" dirty="0"/>
              <a:t>za analizu prostornih podataka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spatial</a:t>
            </a:r>
            <a:r>
              <a:rPr lang="hr-HR" sz="1533" dirty="0"/>
              <a:t>“, „</a:t>
            </a:r>
            <a:r>
              <a:rPr lang="hr-HR" sz="1533" dirty="0" err="1"/>
              <a:t>spatstat</a:t>
            </a:r>
            <a:r>
              <a:rPr lang="hr-HR" sz="1533" dirty="0"/>
              <a:t>“ – točkasti procesi (</a:t>
            </a:r>
            <a:r>
              <a:rPr lang="hr-HR" sz="1533" dirty="0" err="1"/>
              <a:t>eng</a:t>
            </a:r>
            <a:r>
              <a:rPr lang="hr-HR" sz="1533" dirty="0"/>
              <a:t>. </a:t>
            </a:r>
            <a:r>
              <a:rPr lang="hr-HR" sz="1533" i="1" dirty="0" err="1"/>
              <a:t>point</a:t>
            </a:r>
            <a:r>
              <a:rPr lang="hr-HR" sz="1533" i="1" dirty="0"/>
              <a:t> </a:t>
            </a:r>
            <a:r>
              <a:rPr lang="hr-HR" sz="1533" i="1" dirty="0" err="1"/>
              <a:t>pattern</a:t>
            </a:r>
            <a:r>
              <a:rPr lang="hr-HR" sz="1533" dirty="0"/>
              <a:t>)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geoR</a:t>
            </a:r>
            <a:r>
              <a:rPr lang="hr-HR" sz="1533" dirty="0"/>
              <a:t>“ – </a:t>
            </a:r>
            <a:r>
              <a:rPr lang="hr-HR" sz="1533" dirty="0" err="1"/>
              <a:t>geostatističke</a:t>
            </a:r>
            <a:r>
              <a:rPr lang="hr-HR" sz="1533" dirty="0"/>
              <a:t> analize, </a:t>
            </a:r>
            <a:r>
              <a:rPr lang="hr-HR" sz="1533" dirty="0" err="1"/>
              <a:t>vjerojatnosni</a:t>
            </a:r>
            <a:r>
              <a:rPr lang="hr-HR" sz="1533" dirty="0"/>
              <a:t> (</a:t>
            </a:r>
            <a:r>
              <a:rPr lang="hr-HR" sz="1533" dirty="0" err="1"/>
              <a:t>eng</a:t>
            </a:r>
            <a:r>
              <a:rPr lang="hr-HR" sz="1533" dirty="0"/>
              <a:t>. </a:t>
            </a:r>
            <a:r>
              <a:rPr lang="hr-HR" sz="1533" i="1" dirty="0" err="1"/>
              <a:t>likelihood</a:t>
            </a:r>
            <a:r>
              <a:rPr lang="hr-HR" sz="1533" dirty="0"/>
              <a:t>) pristup, ali i Bayes metode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gstat</a:t>
            </a:r>
            <a:r>
              <a:rPr lang="hr-HR" sz="1533" dirty="0"/>
              <a:t>“ – </a:t>
            </a:r>
            <a:r>
              <a:rPr lang="hr-HR" sz="1533" dirty="0" err="1"/>
              <a:t>geostatističke</a:t>
            </a:r>
            <a:r>
              <a:rPr lang="hr-HR" sz="1533" dirty="0"/>
              <a:t> 2D i 3D analize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Rgeos</a:t>
            </a:r>
            <a:r>
              <a:rPr lang="hr-HR" sz="1533" dirty="0"/>
              <a:t>“ – operacije na geometrijama i veza prema bazi prostornih podataka </a:t>
            </a:r>
            <a:r>
              <a:rPr lang="hr-HR" sz="1533" dirty="0" err="1"/>
              <a:t>PostGIS</a:t>
            </a:r>
            <a:endParaRPr lang="hr-HR" sz="1533" dirty="0"/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circular</a:t>
            </a:r>
            <a:r>
              <a:rPr lang="hr-HR" sz="1533" dirty="0"/>
              <a:t>“ -cirkularna – </a:t>
            </a:r>
            <a:r>
              <a:rPr lang="hr-HR" sz="1533" dirty="0" err="1"/>
              <a:t>direkcionalna</a:t>
            </a:r>
            <a:r>
              <a:rPr lang="hr-HR" sz="1533" dirty="0"/>
              <a:t> statistika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RandomFields</a:t>
            </a:r>
            <a:r>
              <a:rPr lang="hr-HR" sz="1533" dirty="0"/>
              <a:t>“ – analitika kontinuiranih procesa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Dcluster</a:t>
            </a:r>
            <a:r>
              <a:rPr lang="hr-HR" sz="1533" dirty="0"/>
              <a:t> „– detekcija prostornih grupiranja (</a:t>
            </a:r>
            <a:r>
              <a:rPr lang="hr-HR" sz="1533" dirty="0" err="1"/>
              <a:t>klastera</a:t>
            </a:r>
            <a:r>
              <a:rPr lang="hr-HR" sz="1533" dirty="0"/>
              <a:t>) bolesti</a:t>
            </a:r>
          </a:p>
          <a:p>
            <a:pPr lvl="1"/>
            <a:r>
              <a:rPr lang="hr-HR" sz="1533" dirty="0"/>
              <a:t>„raster“ – analitika na velikim rasterskim podacima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geosphere</a:t>
            </a:r>
            <a:r>
              <a:rPr lang="hr-HR" sz="1533" dirty="0"/>
              <a:t>“ - analiza udaljenosti na sferi</a:t>
            </a:r>
          </a:p>
          <a:p>
            <a:pPr lvl="1"/>
            <a:r>
              <a:rPr lang="hr-HR" sz="1533" dirty="0"/>
              <a:t>„</a:t>
            </a:r>
            <a:r>
              <a:rPr lang="hr-HR" sz="1533" dirty="0" err="1"/>
              <a:t>remotesensing</a:t>
            </a:r>
            <a:r>
              <a:rPr lang="hr-HR" sz="1533" dirty="0"/>
              <a:t>“ - snimaka dobivenih daljinskim istraživanjima, itd.</a:t>
            </a:r>
          </a:p>
          <a:p>
            <a:pPr lvl="0"/>
            <a:endParaRPr lang="hr-HR" sz="1867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604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CRAN – „</a:t>
            </a:r>
            <a:r>
              <a:rPr lang="hr-HR" dirty="0" err="1"/>
              <a:t>Spatial</a:t>
            </a:r>
            <a:r>
              <a:rPr lang="hr-HR" dirty="0" smtClean="0"/>
              <a:t>“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dirty="0" smtClean="0"/>
              <a:t>Paketi </a:t>
            </a:r>
            <a:r>
              <a:rPr lang="hr-HR" dirty="0"/>
              <a:t>koji služe kao veza prema vanjskim programima za geografske informacijske sustave (GIS) i bazama </a:t>
            </a:r>
            <a:r>
              <a:rPr lang="hr-HR" dirty="0" smtClean="0"/>
              <a:t>podataka:</a:t>
            </a:r>
          </a:p>
          <a:p>
            <a:pPr lvl="0"/>
            <a:endParaRPr lang="hr-HR" sz="1733" dirty="0"/>
          </a:p>
          <a:p>
            <a:pPr lvl="1"/>
            <a:r>
              <a:rPr lang="hr-HR" sz="1533" dirty="0" err="1"/>
              <a:t>rgdal</a:t>
            </a:r>
            <a:r>
              <a:rPr lang="hr-HR" sz="1533" dirty="0"/>
              <a:t> – veza prema </a:t>
            </a:r>
            <a:r>
              <a:rPr lang="hr-HR" sz="1533" dirty="0" err="1"/>
              <a:t>Geospatial</a:t>
            </a:r>
            <a:r>
              <a:rPr lang="hr-HR" sz="1533" dirty="0"/>
              <a:t> Data </a:t>
            </a:r>
            <a:r>
              <a:rPr lang="hr-HR" sz="1533" dirty="0" err="1"/>
              <a:t>Abstraction</a:t>
            </a:r>
            <a:r>
              <a:rPr lang="hr-HR" sz="1533" dirty="0"/>
              <a:t> </a:t>
            </a:r>
            <a:r>
              <a:rPr lang="hr-HR" sz="1533" dirty="0" err="1"/>
              <a:t>Library</a:t>
            </a:r>
            <a:r>
              <a:rPr lang="hr-HR" sz="1533" dirty="0"/>
              <a:t> (GDAL)</a:t>
            </a:r>
          </a:p>
          <a:p>
            <a:pPr lvl="1"/>
            <a:r>
              <a:rPr lang="hr-HR" sz="1533" dirty="0" err="1"/>
              <a:t>maptools</a:t>
            </a:r>
            <a:r>
              <a:rPr lang="hr-HR" sz="1533" dirty="0"/>
              <a:t> – veza prema vanjskim strukturama i formatima prostornih podataka kao što je </a:t>
            </a:r>
            <a:r>
              <a:rPr lang="hr-HR" sz="1533" i="1" dirty="0" err="1"/>
              <a:t>shapefile</a:t>
            </a:r>
            <a:endParaRPr lang="hr-HR" sz="1533" dirty="0"/>
          </a:p>
          <a:p>
            <a:pPr lvl="1"/>
            <a:r>
              <a:rPr lang="hr-HR" sz="1533" dirty="0"/>
              <a:t>spgrass6 – veza prema GRASS GIS</a:t>
            </a:r>
          </a:p>
          <a:p>
            <a:pPr lvl="1"/>
            <a:r>
              <a:rPr lang="hr-HR" sz="1533" dirty="0"/>
              <a:t>RSAGA – veza prema SAGA GIS</a:t>
            </a:r>
          </a:p>
          <a:p>
            <a:pPr lvl="1"/>
            <a:r>
              <a:rPr lang="hr-HR" sz="1533" dirty="0"/>
              <a:t>RODBC – veza prema bazama podataka (Access, </a:t>
            </a:r>
            <a:r>
              <a:rPr lang="hr-HR" sz="1533" dirty="0" err="1"/>
              <a:t>PostgreSQL</a:t>
            </a:r>
            <a:r>
              <a:rPr lang="hr-HR" sz="1533" dirty="0"/>
              <a:t>...), itd.</a:t>
            </a:r>
          </a:p>
          <a:p>
            <a:pPr lvl="0"/>
            <a:endParaRPr lang="hr-HR" sz="1867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2555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Proces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Tipičan proces analize prostornih podataka u sustavu R mogao bi se opisati sljedećim koracima:</a:t>
            </a:r>
          </a:p>
          <a:p>
            <a:pPr lvl="1"/>
            <a:endParaRPr lang="hr-HR" sz="1533" dirty="0"/>
          </a:p>
          <a:p>
            <a:pPr lvl="1"/>
            <a:r>
              <a:rPr lang="hr-HR" sz="1533" dirty="0"/>
              <a:t>pripremanje </a:t>
            </a:r>
            <a:r>
              <a:rPr lang="hr-HR" sz="1533" dirty="0"/>
              <a:t>prostornih podataka u nekom GIS programu – ovaj korak nije </a:t>
            </a:r>
            <a:r>
              <a:rPr lang="hr-HR" sz="1533" dirty="0"/>
              <a:t>nužan,</a:t>
            </a:r>
            <a:endParaRPr lang="hr-HR" sz="1533" dirty="0"/>
          </a:p>
          <a:p>
            <a:pPr lvl="1"/>
            <a:r>
              <a:rPr lang="hr-HR" sz="1533" dirty="0"/>
              <a:t>unos pripremljenih podataka u sustav </a:t>
            </a:r>
            <a:r>
              <a:rPr lang="hr-HR" sz="1533" dirty="0"/>
              <a:t>R,</a:t>
            </a:r>
            <a:endParaRPr lang="hr-HR" sz="1533" dirty="0"/>
          </a:p>
          <a:p>
            <a:pPr lvl="1"/>
            <a:r>
              <a:rPr lang="hr-HR" sz="1533" dirty="0"/>
              <a:t>provedba </a:t>
            </a:r>
            <a:r>
              <a:rPr lang="hr-HR" sz="1533" dirty="0"/>
              <a:t>analize (vizualizacija),</a:t>
            </a:r>
            <a:endParaRPr lang="hr-HR" sz="1533" dirty="0"/>
          </a:p>
          <a:p>
            <a:pPr lvl="1"/>
            <a:r>
              <a:rPr lang="hr-HR" sz="1533" dirty="0"/>
              <a:t>prezentacija prostornih rezultata uporabom grafike sustava </a:t>
            </a:r>
            <a:r>
              <a:rPr lang="hr-HR" sz="1533" dirty="0"/>
              <a:t>R,</a:t>
            </a:r>
            <a:endParaRPr lang="hr-HR" sz="1533" dirty="0"/>
          </a:p>
          <a:p>
            <a:pPr lvl="1"/>
            <a:r>
              <a:rPr lang="hr-HR" sz="1533" dirty="0"/>
              <a:t>eksport rezultata u </a:t>
            </a:r>
            <a:r>
              <a:rPr lang="hr-HR" sz="1533" dirty="0"/>
              <a:t>formatima </a:t>
            </a:r>
            <a:r>
              <a:rPr lang="hr-HR" sz="1533" dirty="0"/>
              <a:t>kompatibilnim </a:t>
            </a:r>
            <a:r>
              <a:rPr lang="hr-HR" sz="1533" dirty="0"/>
              <a:t>GIS-programima,</a:t>
            </a:r>
            <a:endParaRPr lang="hr-HR" sz="1533" dirty="0"/>
          </a:p>
          <a:p>
            <a:pPr lvl="1"/>
            <a:r>
              <a:rPr lang="hr-HR" sz="1533" dirty="0"/>
              <a:t>uporaba rezultata za daljnje GIS-analize ili kao tematska podloga.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423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 prostornih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hr-HR" sz="1867" dirty="0"/>
              <a:t>Prednosti:</a:t>
            </a:r>
          </a:p>
          <a:p>
            <a:pPr lvl="1"/>
            <a:r>
              <a:rPr lang="hr-HR" sz="1567" dirty="0"/>
              <a:t>ukoliko </a:t>
            </a:r>
            <a:r>
              <a:rPr lang="hr-HR" sz="1567" dirty="0"/>
              <a:t>izrađujemo velik broj grafova</a:t>
            </a:r>
          </a:p>
          <a:p>
            <a:pPr lvl="2"/>
            <a:r>
              <a:rPr lang="hr-HR" sz="1451" dirty="0"/>
              <a:t>izrada sličnih grafičkih prikaza na većem broju stranica</a:t>
            </a:r>
          </a:p>
          <a:p>
            <a:pPr lvl="2"/>
            <a:r>
              <a:rPr lang="hr-HR" sz="1451" dirty="0"/>
              <a:t>kombiniranju većeg broja grafičkih prikaza</a:t>
            </a:r>
          </a:p>
          <a:p>
            <a:pPr lvl="1"/>
            <a:r>
              <a:rPr lang="hr-HR" sz="1567" dirty="0"/>
              <a:t>izrada </a:t>
            </a:r>
            <a:r>
              <a:rPr lang="hr-HR" sz="1567" dirty="0" err="1"/>
              <a:t>neinteraktivnih</a:t>
            </a:r>
            <a:r>
              <a:rPr lang="hr-HR" sz="1567" dirty="0"/>
              <a:t> prikaza</a:t>
            </a:r>
          </a:p>
          <a:p>
            <a:pPr lvl="1"/>
            <a:r>
              <a:rPr lang="hr-HR" sz="1567" dirty="0"/>
              <a:t>kontrola velikog broja detalja na grafici</a:t>
            </a:r>
          </a:p>
          <a:p>
            <a:pPr lvl="1"/>
            <a:r>
              <a:rPr lang="hr-HR" sz="1567" dirty="0"/>
              <a:t>veliki izbor grafičkih formata za pohranu</a:t>
            </a:r>
          </a:p>
          <a:p>
            <a:pPr lvl="1"/>
            <a:r>
              <a:rPr lang="hr-HR" sz="1567" dirty="0"/>
              <a:t>prijenos na različite platforme te potencijal daljnjeg </a:t>
            </a:r>
            <a:r>
              <a:rPr lang="hr-HR" sz="1567" dirty="0"/>
              <a:t>razvoja</a:t>
            </a:r>
          </a:p>
          <a:p>
            <a:pPr lvl="0"/>
            <a:r>
              <a:rPr lang="hr-HR" sz="1867" dirty="0"/>
              <a:t>Nedostaci:</a:t>
            </a:r>
          </a:p>
          <a:p>
            <a:pPr lvl="1"/>
            <a:r>
              <a:rPr lang="hr-HR" sz="1567" dirty="0"/>
              <a:t>interaktivno zumiranje, funkcije </a:t>
            </a:r>
            <a:r>
              <a:rPr lang="hr-HR" sz="1567" dirty="0" err="1"/>
              <a:t>pan</a:t>
            </a:r>
            <a:r>
              <a:rPr lang="hr-HR" sz="1567" dirty="0"/>
              <a:t> i slične funkcije</a:t>
            </a:r>
          </a:p>
          <a:p>
            <a:pPr lvl="1"/>
            <a:r>
              <a:rPr lang="hr-HR" sz="1567" dirty="0"/>
              <a:t>veliki broj grafičkih parametra koje je moguće podesiti i ponekad teško pronaći koji parametar kontrolira pojedino svojstvo</a:t>
            </a:r>
          </a:p>
          <a:p>
            <a:pPr lvl="1"/>
            <a:r>
              <a:rPr lang="hr-HR" sz="1567" dirty="0"/>
              <a:t>nekompatibilnost grafičkih sustava (base, </a:t>
            </a:r>
            <a:r>
              <a:rPr lang="hr-HR" sz="1567" dirty="0" err="1"/>
              <a:t>lattice</a:t>
            </a:r>
            <a:r>
              <a:rPr lang="hr-HR" sz="1567" dirty="0"/>
              <a:t>, </a:t>
            </a:r>
            <a:r>
              <a:rPr lang="hr-HR" sz="1567" dirty="0" err="1"/>
              <a:t>ggplot</a:t>
            </a:r>
            <a:r>
              <a:rPr lang="hr-HR" sz="1567" dirty="0"/>
              <a:t>).</a:t>
            </a:r>
          </a:p>
          <a:p>
            <a:pPr lvl="0"/>
            <a:endParaRPr lang="hr-HR" sz="1867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323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Vizualizacija, dio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Pored važnosti vizualizacije u prikazu konačnih rezultata istraživanja, vizualizacija podataka je i neizostavan dio procesa analize prostornih podataka. Ona ponekad otkriva procese i veze među opservacijama i time sugerira daljnji tijek analize. </a:t>
            </a:r>
            <a:endParaRPr lang="hr-HR" dirty="0" smtClean="0"/>
          </a:p>
          <a:p>
            <a:r>
              <a:rPr lang="hr-HR" dirty="0" smtClean="0"/>
              <a:t>Vizualnom </a:t>
            </a:r>
            <a:r>
              <a:rPr lang="hr-HR" dirty="0"/>
              <a:t>inspekcijom podataka mogu </a:t>
            </a:r>
            <a:r>
              <a:rPr lang="hr-HR" dirty="0" smtClean="0"/>
              <a:t>se pronaći</a:t>
            </a:r>
            <a:r>
              <a:rPr lang="hr-HR" dirty="0"/>
              <a:t>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regionalni </a:t>
            </a:r>
            <a:r>
              <a:rPr lang="hr-HR" dirty="0"/>
              <a:t>trendovi</a:t>
            </a:r>
          </a:p>
          <a:p>
            <a:pPr lvl="1"/>
            <a:r>
              <a:rPr lang="hr-HR" dirty="0"/>
              <a:t>prostorna ovisnost (</a:t>
            </a:r>
            <a:r>
              <a:rPr lang="hr-HR" dirty="0" err="1"/>
              <a:t>autokorelacija</a:t>
            </a:r>
            <a:r>
              <a:rPr lang="hr-HR" dirty="0"/>
              <a:t>) – ukoliko se slične vrijednosti češće pojavljuju na međusobno bliskim lokacijama</a:t>
            </a:r>
          </a:p>
          <a:p>
            <a:pPr lvl="1"/>
            <a:r>
              <a:rPr lang="hr-HR" dirty="0"/>
              <a:t>prostorni uzorak u podacima</a:t>
            </a:r>
            <a:r>
              <a:rPr lang="hr-HR" dirty="0" smtClean="0"/>
              <a:t>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U </a:t>
            </a:r>
            <a:r>
              <a:rPr lang="hr-HR" dirty="0" err="1"/>
              <a:t>RStudio</a:t>
            </a:r>
            <a:r>
              <a:rPr lang="hr-HR" dirty="0"/>
              <a:t> učitajte program naziva </a:t>
            </a:r>
            <a:r>
              <a:rPr lang="hr-HR" i="1" dirty="0"/>
              <a:t>"</a:t>
            </a:r>
            <a:r>
              <a:rPr lang="hr-HR" b="1" dirty="0" err="1"/>
              <a:t>integracija_vizualizacija.R</a:t>
            </a:r>
            <a:r>
              <a:rPr lang="hr-HR" i="1" dirty="0"/>
              <a:t>"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5737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Analiza </a:t>
            </a:r>
            <a:r>
              <a:rPr lang="hr-HR" dirty="0"/>
              <a:t>prostornih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r>
              <a:rPr lang="hr-HR" dirty="0" smtClean="0"/>
              <a:t>Analiza </a:t>
            </a:r>
            <a:r>
              <a:rPr lang="hr-HR" dirty="0"/>
              <a:t>prostornih podataka uključuje bilo koju formalnu tehniku koja proučava objekte analizirajući njihova topološku, geometrijska ili geografska obilježja. </a:t>
            </a: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r>
              <a:rPr lang="hr-HR" dirty="0" smtClean="0"/>
              <a:t>Generalno </a:t>
            </a:r>
            <a:r>
              <a:rPr lang="hr-HR" dirty="0"/>
              <a:t>ime za grupu znanstvenih disciplina koje se bave pronalaženjem rješenja za analizu prostorno (i vremenski) referenciranih mjerenja nazivamo </a:t>
            </a:r>
            <a:r>
              <a:rPr lang="hr-HR" dirty="0" smtClean="0"/>
              <a:t>prostorno-vremenska </a:t>
            </a:r>
            <a:r>
              <a:rPr lang="hr-HR" dirty="0"/>
              <a:t>analiza podataka.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142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Konceptualni </a:t>
            </a:r>
            <a:r>
              <a:rPr lang="pl-PL" dirty="0"/>
              <a:t>okvir za 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Kolokvijalno se može reći da se prostorno vremenska analitika podataka sastoji od dvije glavne grane: </a:t>
            </a:r>
            <a:endParaRPr lang="hr-HR" dirty="0" smtClean="0"/>
          </a:p>
          <a:p>
            <a:pPr lvl="1"/>
            <a:r>
              <a:rPr lang="hr-HR" sz="1533" dirty="0" err="1"/>
              <a:t>geoinformacijske</a:t>
            </a:r>
            <a:r>
              <a:rPr lang="hr-HR" sz="1533" dirty="0"/>
              <a:t> znanosti i </a:t>
            </a:r>
          </a:p>
          <a:p>
            <a:pPr lvl="1"/>
            <a:r>
              <a:rPr lang="hr-HR" sz="1533" dirty="0"/>
              <a:t>prostorno-vremenska statistika. </a:t>
            </a:r>
          </a:p>
          <a:p>
            <a:endParaRPr lang="hr-HR" dirty="0" smtClean="0"/>
          </a:p>
          <a:p>
            <a:r>
              <a:rPr lang="hr-HR" dirty="0" smtClean="0"/>
              <a:t>Ipak</a:t>
            </a:r>
            <a:r>
              <a:rPr lang="hr-HR" dirty="0"/>
              <a:t>, moguće je pronaći i mnogo, značajno drugačijih podjela kao na primjer:</a:t>
            </a:r>
          </a:p>
          <a:p>
            <a:pPr lvl="1"/>
            <a:r>
              <a:rPr lang="hr-HR" sz="1533" dirty="0"/>
              <a:t>analiza podataka dobivenih daljinskim </a:t>
            </a:r>
            <a:r>
              <a:rPr lang="hr-HR" sz="1533" dirty="0"/>
              <a:t>istraživanjima,</a:t>
            </a:r>
            <a:endParaRPr lang="hr-HR" sz="1533" dirty="0"/>
          </a:p>
          <a:p>
            <a:pPr lvl="1"/>
            <a:r>
              <a:rPr lang="hr-HR" sz="1533" dirty="0"/>
              <a:t>analiza točkastih procesa u prostoru (</a:t>
            </a:r>
            <a:r>
              <a:rPr lang="hr-HR" sz="1533" dirty="0" err="1"/>
              <a:t>eng</a:t>
            </a:r>
            <a:r>
              <a:rPr lang="hr-HR" sz="1533" dirty="0"/>
              <a:t>. </a:t>
            </a:r>
            <a:r>
              <a:rPr lang="hr-HR" sz="1533" dirty="0" err="1"/>
              <a:t>point</a:t>
            </a:r>
            <a:r>
              <a:rPr lang="hr-HR" sz="1533" dirty="0"/>
              <a:t> </a:t>
            </a:r>
            <a:r>
              <a:rPr lang="hr-HR" sz="1533" dirty="0" err="1"/>
              <a:t>pattern</a:t>
            </a:r>
            <a:r>
              <a:rPr lang="hr-HR" sz="1533" dirty="0"/>
              <a:t> </a:t>
            </a:r>
            <a:r>
              <a:rPr lang="hr-HR" sz="1533" dirty="0" err="1"/>
              <a:t>analysis</a:t>
            </a:r>
            <a:r>
              <a:rPr lang="hr-HR" sz="1533" dirty="0"/>
              <a:t>),</a:t>
            </a:r>
            <a:endParaRPr lang="hr-HR" sz="1533" dirty="0"/>
          </a:p>
          <a:p>
            <a:pPr lvl="1"/>
            <a:r>
              <a:rPr lang="hr-HR" sz="1533" dirty="0"/>
              <a:t>"</a:t>
            </a:r>
            <a:r>
              <a:rPr lang="hr-HR" sz="1533" dirty="0" err="1"/>
              <a:t>lattice</a:t>
            </a:r>
            <a:r>
              <a:rPr lang="hr-HR" sz="1533" dirty="0"/>
              <a:t>" / areal statistika – analiza vezana uz poligonske </a:t>
            </a:r>
            <a:r>
              <a:rPr lang="hr-HR" sz="1533" dirty="0"/>
              <a:t>objekte,</a:t>
            </a:r>
            <a:endParaRPr lang="hr-HR" sz="1533" dirty="0"/>
          </a:p>
          <a:p>
            <a:pPr lvl="1"/>
            <a:r>
              <a:rPr lang="hr-HR" sz="1533" dirty="0"/>
              <a:t>interpolacija i </a:t>
            </a:r>
            <a:r>
              <a:rPr lang="hr-HR" sz="1533" dirty="0" err="1"/>
              <a:t>geostatistika</a:t>
            </a:r>
            <a:r>
              <a:rPr lang="hr-HR" sz="1533" dirty="0"/>
              <a:t> – analitika kontinuiranih </a:t>
            </a:r>
            <a:r>
              <a:rPr lang="hr-HR" sz="1533" dirty="0"/>
              <a:t>polja,</a:t>
            </a:r>
            <a:endParaRPr lang="hr-HR" sz="1533" dirty="0"/>
          </a:p>
          <a:p>
            <a:pPr lvl="1"/>
            <a:r>
              <a:rPr lang="hr-HR" sz="1533" dirty="0" err="1"/>
              <a:t>geomorfometrija</a:t>
            </a:r>
            <a:r>
              <a:rPr lang="hr-HR" sz="1533" dirty="0"/>
              <a:t> – specijalizirane kvantitativne analize topografije.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268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Proces </a:t>
            </a:r>
            <a:r>
              <a:rPr lang="pl-PL" dirty="0"/>
              <a:t>analize prostornih podataka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Kao i u drugim granama statistike proces analize može se opisati na sljedeći način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sz="1533" dirty="0"/>
              <a:t>postavljanje pitanja</a:t>
            </a:r>
          </a:p>
          <a:p>
            <a:pPr lvl="1"/>
            <a:r>
              <a:rPr lang="hr-HR" sz="1533" dirty="0"/>
              <a:t>razumijevanje podataka</a:t>
            </a:r>
          </a:p>
          <a:p>
            <a:pPr lvl="1"/>
            <a:r>
              <a:rPr lang="hr-HR" sz="1533" dirty="0"/>
              <a:t>izbor metode</a:t>
            </a:r>
          </a:p>
          <a:p>
            <a:pPr lvl="1"/>
            <a:r>
              <a:rPr lang="hr-HR" sz="1533" dirty="0"/>
              <a:t>izračun statistike</a:t>
            </a:r>
          </a:p>
          <a:p>
            <a:pPr lvl="1"/>
            <a:r>
              <a:rPr lang="hr-HR" sz="1533" dirty="0"/>
              <a:t>interpretacija statistika</a:t>
            </a:r>
          </a:p>
          <a:p>
            <a:pPr lvl="1"/>
            <a:r>
              <a:rPr lang="hr-HR" sz="1533" dirty="0"/>
              <a:t>značajnost statistike </a:t>
            </a:r>
          </a:p>
          <a:p>
            <a:pPr lvl="1"/>
            <a:r>
              <a:rPr lang="hr-HR" sz="1533" dirty="0"/>
              <a:t>propitivanje rezultata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670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 način, ima ih bezbroj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 </a:t>
            </a:r>
            <a:r>
              <a:rPr lang="hr-HR" dirty="0"/>
              <a:t>instaliranje i učitavanje najnovije verzije "</a:t>
            </a:r>
            <a:r>
              <a:rPr lang="hr-HR" dirty="0" err="1"/>
              <a:t>installr</a:t>
            </a:r>
            <a:r>
              <a:rPr lang="hr-HR" dirty="0"/>
              <a:t>" paketa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hr-HR" dirty="0"/>
              <a:t>("</a:t>
            </a:r>
            <a:r>
              <a:rPr lang="hr-HR" dirty="0" err="1"/>
              <a:t>installr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installr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53135113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Način </a:t>
            </a:r>
            <a:r>
              <a:rPr lang="hr-HR" dirty="0"/>
              <a:t>prikupljanja podataka (na prostornoj i vremenskoj skali) često je ključan u davanju odgovora na praktičan ili znanstveni problem neobično je važno, vjerojatno i važnije nego u klasičnoj statistici.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Prostorno </a:t>
            </a:r>
            <a:r>
              <a:rPr lang="hr-HR" dirty="0"/>
              <a:t>uzorkovanje - dizajn uzorkovanja gdje je izbor mjesta uzorkovanja dio dizajna. </a:t>
            </a:r>
          </a:p>
          <a:p>
            <a:endParaRPr lang="hr-HR" dirty="0" smtClean="0"/>
          </a:p>
          <a:p>
            <a:r>
              <a:rPr lang="hr-HR" dirty="0" smtClean="0"/>
              <a:t>Prostorni uzorak bi trebao:</a:t>
            </a:r>
          </a:p>
          <a:p>
            <a:pPr lvl="1"/>
            <a:r>
              <a:rPr lang="hr-HR" dirty="0" err="1" smtClean="0"/>
              <a:t>maksimalu</a:t>
            </a:r>
            <a:r>
              <a:rPr lang="hr-HR" dirty="0" smtClean="0"/>
              <a:t> </a:t>
            </a:r>
            <a:r>
              <a:rPr lang="hr-HR" dirty="0"/>
              <a:t>količinu informacija </a:t>
            </a:r>
            <a:r>
              <a:rPr lang="hr-HR" dirty="0" smtClean="0"/>
              <a:t>o stvarnosti iz njezina malog dijela,</a:t>
            </a:r>
          </a:p>
          <a:p>
            <a:pPr lvl="1"/>
            <a:r>
              <a:rPr lang="hr-HR" dirty="0" err="1" smtClean="0"/>
              <a:t>minimiziraući</a:t>
            </a:r>
            <a:r>
              <a:rPr lang="hr-HR" dirty="0" smtClean="0"/>
              <a:t> </a:t>
            </a:r>
            <a:r>
              <a:rPr lang="hr-HR" dirty="0"/>
              <a:t>trošak i trud.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Vremenska </a:t>
            </a:r>
            <a:r>
              <a:rPr lang="hr-HR" dirty="0"/>
              <a:t>komponenta prikupljanja informacija u prostoru </a:t>
            </a:r>
            <a:r>
              <a:rPr lang="hr-HR" dirty="0" smtClean="0"/>
              <a:t>– jedan od </a:t>
            </a:r>
            <a:r>
              <a:rPr lang="hr-HR" dirty="0"/>
              <a:t>ključnih aspekata prepoznavanja procesa u prirodi.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188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Nakon što imamo prostorni uzorak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Analiza u užem smislu može se svesti </a:t>
            </a:r>
            <a:r>
              <a:rPr lang="hr-HR" dirty="0"/>
              <a:t>na: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smtClean="0"/>
              <a:t>Deskriptivnu </a:t>
            </a:r>
            <a:r>
              <a:rPr lang="hr-HR" b="1" dirty="0"/>
              <a:t>statistiku</a:t>
            </a:r>
            <a:r>
              <a:rPr lang="hr-HR" dirty="0"/>
              <a:t> – numeričko sumiranje i vizualizaciju. Eksploracija i vizualizacija prostornih podataka uključuje: jednostavno </a:t>
            </a:r>
            <a:r>
              <a:rPr lang="hr-HR" dirty="0" err="1"/>
              <a:t>kartiranje</a:t>
            </a:r>
            <a:r>
              <a:rPr lang="hr-HR" dirty="0"/>
              <a:t> podataka (točaka, linija, regija i površina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grids</a:t>
            </a:r>
            <a:r>
              <a:rPr lang="hr-HR" dirty="0"/>
              <a:t>, </a:t>
            </a:r>
            <a:r>
              <a:rPr lang="hr-HR" i="1" dirty="0" err="1"/>
              <a:t>rasters</a:t>
            </a:r>
            <a:r>
              <a:rPr lang="hr-HR" dirty="0"/>
              <a:t>), klasificiranje, gustoća, nagiba i slično te kompleksnijih oblika kao što je vizualizacija međusobnih veza.</a:t>
            </a:r>
          </a:p>
          <a:p>
            <a:pPr lvl="0"/>
            <a:endParaRPr lang="hr-HR" dirty="0" smtClean="0"/>
          </a:p>
          <a:p>
            <a:pPr lvl="0"/>
            <a:r>
              <a:rPr lang="hr-HR" b="1" dirty="0" err="1" smtClean="0"/>
              <a:t>Inferencijalnu</a:t>
            </a:r>
            <a:r>
              <a:rPr lang="hr-HR" b="1" dirty="0" smtClean="0"/>
              <a:t> </a:t>
            </a:r>
            <a:r>
              <a:rPr lang="hr-HR" b="1" dirty="0"/>
              <a:t>statistiku</a:t>
            </a:r>
            <a:r>
              <a:rPr lang="hr-HR" dirty="0"/>
              <a:t> – zaključivanje o populaciji ne temelju uzorka, pokušaj razumijevanja procesa te </a:t>
            </a:r>
            <a:r>
              <a:rPr lang="hr-HR" dirty="0" err="1"/>
              <a:t>evenualnog</a:t>
            </a:r>
            <a:r>
              <a:rPr lang="hr-HR" dirty="0"/>
              <a:t> predviđanja temeljenog na našem razumijevanju pojave. Znači, nama je potreban model (konceptualna ili matematička reprezentacija) iz koje zaključujemo o  procesu.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601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u 2D i 3D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Iako </a:t>
            </a:r>
            <a:r>
              <a:rPr lang="hr-HR" dirty="0"/>
              <a:t>postoje mogućnosti provođenje analiza na tri dimenzije prostora (nadogradnja u z osi – visina ili dubina), analize prostornih podataka uglavnom se rade na dvije </a:t>
            </a:r>
            <a:r>
              <a:rPr lang="hr-HR" dirty="0" smtClean="0"/>
              <a:t>dimenzije.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Veoma </a:t>
            </a:r>
            <a:r>
              <a:rPr lang="hr-HR" dirty="0"/>
              <a:t>se često treća dimenzija koristi kao prikaz dinamičkih pojava tj. za prostorno vremenske podatke.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039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Specifikum </a:t>
            </a:r>
            <a:r>
              <a:rPr lang="sv-SE" dirty="0"/>
              <a:t>analitike u prostoru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err="1"/>
              <a:t>Toblerov</a:t>
            </a:r>
            <a:r>
              <a:rPr lang="hr-HR" b="1" dirty="0"/>
              <a:t> prvi zakon geografije</a:t>
            </a:r>
            <a:r>
              <a:rPr lang="hr-HR" dirty="0"/>
              <a:t> </a:t>
            </a:r>
            <a:r>
              <a:rPr lang="hr-HR" dirty="0" smtClean="0"/>
              <a:t> - </a:t>
            </a:r>
            <a:r>
              <a:rPr lang="hr-HR" dirty="0"/>
              <a:t>osnovno </a:t>
            </a:r>
            <a:r>
              <a:rPr lang="hr-HR" dirty="0" smtClean="0"/>
              <a:t>svojstvo </a:t>
            </a:r>
            <a:r>
              <a:rPr lang="hr-HR" dirty="0"/>
              <a:t>o nezavisnosti opservacija u uzorku </a:t>
            </a:r>
            <a:r>
              <a:rPr lang="hr-HR" dirty="0" smtClean="0"/>
              <a:t>prekršeno.</a:t>
            </a:r>
          </a:p>
          <a:p>
            <a:endParaRPr lang="hr-HR" b="1" dirty="0" smtClean="0"/>
          </a:p>
          <a:p>
            <a:r>
              <a:rPr lang="hr-HR" b="1" dirty="0" err="1" smtClean="0"/>
              <a:t>Autokorelacija</a:t>
            </a:r>
            <a:r>
              <a:rPr lang="hr-HR" dirty="0" smtClean="0"/>
              <a:t> - </a:t>
            </a:r>
            <a:r>
              <a:rPr lang="hr-HR" dirty="0"/>
              <a:t>mjera u kojoj su međusobno bliže stvari </a:t>
            </a:r>
            <a:r>
              <a:rPr lang="hr-HR" dirty="0" smtClean="0"/>
              <a:t>slične.</a:t>
            </a:r>
          </a:p>
          <a:p>
            <a:endParaRPr lang="hr-HR" b="1" dirty="0" smtClean="0"/>
          </a:p>
          <a:p>
            <a:r>
              <a:rPr lang="hr-HR" b="1" dirty="0" smtClean="0"/>
              <a:t>Teorija slučajnih polja</a:t>
            </a:r>
            <a:r>
              <a:rPr lang="hr-HR" dirty="0" smtClean="0"/>
              <a:t> - </a:t>
            </a:r>
            <a:r>
              <a:rPr lang="hr-HR" dirty="0"/>
              <a:t>odnos između mjerenja na dvije lokacije u biti smatra odnosom dviju nezavisnih </a:t>
            </a:r>
            <a:r>
              <a:rPr lang="hr-HR" dirty="0" smtClean="0"/>
              <a:t>varijabli.</a:t>
            </a:r>
          </a:p>
          <a:p>
            <a:endParaRPr lang="hr-HR" b="1" dirty="0" smtClean="0"/>
          </a:p>
          <a:p>
            <a:r>
              <a:rPr lang="hr-HR" b="1" dirty="0" smtClean="0"/>
              <a:t>Specifikum geometrije na sferi - </a:t>
            </a:r>
            <a:r>
              <a:rPr lang="hr-HR" dirty="0"/>
              <a:t>veće udaljenosti potrebno je koristiti matematičke metode velikog </a:t>
            </a:r>
            <a:r>
              <a:rPr lang="hr-HR" dirty="0" smtClean="0"/>
              <a:t>kruga.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8726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Uključivanje </a:t>
            </a:r>
            <a:r>
              <a:rPr lang="hr-HR" dirty="0"/>
              <a:t>informacije o međusobnim odnosima opservacija u analizu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Informacija o koordinatama nekog proučavanog fenomena u prostoru u analizu se može uvesti </a:t>
            </a:r>
            <a:r>
              <a:rPr lang="hr-HR" dirty="0" smtClean="0"/>
              <a:t>kao:</a:t>
            </a:r>
          </a:p>
          <a:p>
            <a:pPr marL="342882" lvl="1" indent="0">
              <a:buNone/>
            </a:pPr>
            <a:endParaRPr lang="hr-HR" dirty="0" smtClean="0"/>
          </a:p>
          <a:p>
            <a:pPr lvl="1"/>
            <a:r>
              <a:rPr lang="hr-HR" sz="1533" dirty="0"/>
              <a:t>eksplicitnu </a:t>
            </a:r>
            <a:r>
              <a:rPr lang="hr-HR" sz="1533" dirty="0"/>
              <a:t>informaciju o geografskoj koordinati ili </a:t>
            </a:r>
            <a:endParaRPr lang="hr-HR" sz="1533" dirty="0"/>
          </a:p>
          <a:p>
            <a:pPr marL="342882" lvl="1" indent="0">
              <a:buNone/>
            </a:pPr>
            <a:endParaRPr lang="hr-HR" sz="1533" dirty="0"/>
          </a:p>
          <a:p>
            <a:pPr lvl="1"/>
            <a:r>
              <a:rPr lang="hr-HR" sz="1533" dirty="0"/>
              <a:t>uključivanjem </a:t>
            </a:r>
            <a:r>
              <a:rPr lang="hr-HR" sz="1533" dirty="0"/>
              <a:t>rezultata zasebne analize o međusobnim prostornim odnosima (topologiji definiranoj susjedima).</a:t>
            </a:r>
          </a:p>
          <a:p>
            <a:pPr marL="171442" lvl="2">
              <a:spcBef>
                <a:spcPts val="751"/>
              </a:spcBef>
            </a:pPr>
            <a:endParaRPr lang="hr-HR" sz="1800" dirty="0"/>
          </a:p>
          <a:p>
            <a:pPr marL="171442" lvl="2">
              <a:spcBef>
                <a:spcPts val="751"/>
              </a:spcBef>
            </a:pPr>
            <a:r>
              <a:rPr lang="hr-HR" sz="1800" dirty="0"/>
              <a:t>Prostorni </a:t>
            </a:r>
            <a:r>
              <a:rPr lang="hr-HR" sz="1800" dirty="0"/>
              <a:t>odnosi (</a:t>
            </a:r>
            <a:r>
              <a:rPr lang="hr-HR" sz="1800" dirty="0"/>
              <a:t>topologija) </a:t>
            </a:r>
            <a:r>
              <a:rPr lang="hr-HR" sz="1867" dirty="0"/>
              <a:t>– </a:t>
            </a:r>
            <a:r>
              <a:rPr lang="hr-HR" sz="1867" dirty="0"/>
              <a:t>skup odnosa koji mogu imati prostorni objekti jedan prema drugomu i razumijevanje procesa koji se mogu dogoditi koji kada se dva ili više objekata nađu zajedno u prostoru (</a:t>
            </a:r>
            <a:r>
              <a:rPr lang="hr-HR" sz="1867" dirty="0" err="1"/>
              <a:t>eng</a:t>
            </a:r>
            <a:r>
              <a:rPr lang="hr-HR" sz="1867" dirty="0"/>
              <a:t>. </a:t>
            </a:r>
            <a:r>
              <a:rPr lang="hr-HR" sz="1867" i="1" dirty="0" err="1"/>
              <a:t>co‑location</a:t>
            </a:r>
            <a:r>
              <a:rPr lang="hr-HR" sz="1867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885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Glavni prostorni odnosi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Sedam je glavnih prostornih odnosa:</a:t>
            </a:r>
          </a:p>
          <a:p>
            <a:endParaRPr lang="hr-HR" dirty="0"/>
          </a:p>
          <a:p>
            <a:r>
              <a:rPr lang="hr-HR" dirty="0"/>
              <a:t>1.	objekti identični	 </a:t>
            </a:r>
            <a:endParaRPr lang="hr-HR" dirty="0" smtClean="0"/>
          </a:p>
          <a:p>
            <a:r>
              <a:rPr lang="hr-HR" dirty="0" smtClean="0"/>
              <a:t>2</a:t>
            </a:r>
            <a:r>
              <a:rPr lang="hr-HR" dirty="0"/>
              <a:t>.	dodiruju </a:t>
            </a:r>
            <a:r>
              <a:rPr lang="hr-HR" dirty="0" smtClean="0"/>
              <a:t>se </a:t>
            </a:r>
            <a:r>
              <a:rPr lang="hr-HR" dirty="0"/>
              <a:t>– jedna zajednička </a:t>
            </a:r>
            <a:r>
              <a:rPr lang="hr-HR" dirty="0" smtClean="0"/>
              <a:t>točka</a:t>
            </a:r>
          </a:p>
          <a:p>
            <a:r>
              <a:rPr lang="hr-HR" dirty="0" smtClean="0"/>
              <a:t> 3</a:t>
            </a:r>
            <a:r>
              <a:rPr lang="hr-HR" dirty="0"/>
              <a:t>.	preklapaju se – veći broj točaka zajednički	 </a:t>
            </a:r>
          </a:p>
          <a:p>
            <a:r>
              <a:rPr lang="hr-HR" dirty="0"/>
              <a:t>4.	sadržavaju jedan drugoga	 </a:t>
            </a:r>
          </a:p>
          <a:p>
            <a:r>
              <a:rPr lang="hr-HR" dirty="0"/>
              <a:t>5.	ne dijele ništa zajedničko	 </a:t>
            </a:r>
          </a:p>
          <a:p>
            <a:r>
              <a:rPr lang="hr-HR" dirty="0"/>
              <a:t>6.	prekrivaju se (A prekriva B)	 </a:t>
            </a:r>
          </a:p>
          <a:p>
            <a:r>
              <a:rPr lang="hr-HR" dirty="0"/>
              <a:t>7.	križaju se – objekti sadrže barem jednu zajedničku točku	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14" name="Slika 9"/>
          <p:cNvPicPr/>
          <p:nvPr/>
        </p:nvPicPr>
        <p:blipFill>
          <a:blip r:embed="rId2"/>
          <a:stretch>
            <a:fillRect/>
          </a:stretch>
        </p:blipFill>
        <p:spPr>
          <a:xfrm>
            <a:off x="8578850" y="2337336"/>
            <a:ext cx="622300" cy="431800"/>
          </a:xfrm>
          <a:prstGeom prst="rect">
            <a:avLst/>
          </a:prstGeom>
        </p:spPr>
      </p:pic>
      <p:pic>
        <p:nvPicPr>
          <p:cNvPr id="15" name="Slika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578850" y="2734792"/>
            <a:ext cx="622300" cy="457200"/>
          </a:xfrm>
          <a:prstGeom prst="rect">
            <a:avLst/>
          </a:prstGeom>
        </p:spPr>
      </p:pic>
      <p:pic>
        <p:nvPicPr>
          <p:cNvPr id="16" name="Slika 11"/>
          <p:cNvPicPr/>
          <p:nvPr/>
        </p:nvPicPr>
        <p:blipFill>
          <a:blip r:embed="rId4"/>
          <a:stretch>
            <a:fillRect/>
          </a:stretch>
        </p:blipFill>
        <p:spPr>
          <a:xfrm>
            <a:off x="8583855" y="3159706"/>
            <a:ext cx="622300" cy="469900"/>
          </a:xfrm>
          <a:prstGeom prst="rect">
            <a:avLst/>
          </a:prstGeom>
        </p:spPr>
      </p:pic>
      <p:pic>
        <p:nvPicPr>
          <p:cNvPr id="17" name="Slika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635373" y="3590880"/>
            <a:ext cx="622300" cy="431800"/>
          </a:xfrm>
          <a:prstGeom prst="rect">
            <a:avLst/>
          </a:prstGeom>
        </p:spPr>
      </p:pic>
      <p:pic>
        <p:nvPicPr>
          <p:cNvPr id="18" name="Slika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693239" y="3979479"/>
            <a:ext cx="609600" cy="444500"/>
          </a:xfrm>
          <a:prstGeom prst="rect">
            <a:avLst/>
          </a:prstGeom>
        </p:spPr>
      </p:pic>
      <p:pic>
        <p:nvPicPr>
          <p:cNvPr id="19" name="Slika 16"/>
          <p:cNvPicPr/>
          <p:nvPr/>
        </p:nvPicPr>
        <p:blipFill>
          <a:blip r:embed="rId7"/>
          <a:stretch>
            <a:fillRect/>
          </a:stretch>
        </p:blipFill>
        <p:spPr>
          <a:xfrm>
            <a:off x="8641727" y="4408775"/>
            <a:ext cx="609600" cy="444500"/>
          </a:xfrm>
          <a:prstGeom prst="rect">
            <a:avLst/>
          </a:prstGeom>
        </p:spPr>
      </p:pic>
      <p:pic>
        <p:nvPicPr>
          <p:cNvPr id="20" name="Slika 18"/>
          <p:cNvPicPr/>
          <p:nvPr/>
        </p:nvPicPr>
        <p:blipFill>
          <a:blip r:embed="rId8"/>
          <a:stretch>
            <a:fillRect/>
          </a:stretch>
        </p:blipFill>
        <p:spPr>
          <a:xfrm>
            <a:off x="8676067" y="4820901"/>
            <a:ext cx="609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Testiranje topoloških odnosa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Testiranje topoloških odnosa u prostoru je standardna metoda opisa prostornih odnosa objekata u prostoru (dvije geometrije na dvije dimenzije prostora). </a:t>
            </a:r>
            <a:endParaRPr lang="hr-HR" dirty="0" smtClean="0"/>
          </a:p>
          <a:p>
            <a:r>
              <a:rPr lang="hr-HR" dirty="0" smtClean="0"/>
              <a:t>Model </a:t>
            </a:r>
            <a:r>
              <a:rPr lang="hr-HR" dirty="0"/>
              <a:t>koji testira ove odnose nosi naziv </a:t>
            </a:r>
            <a:r>
              <a:rPr lang="hr-HR" dirty="0" err="1"/>
              <a:t>Dimensionally</a:t>
            </a:r>
            <a:r>
              <a:rPr lang="hr-HR" dirty="0"/>
              <a:t> </a:t>
            </a:r>
            <a:r>
              <a:rPr lang="hr-HR" dirty="0" err="1"/>
              <a:t>Extended</a:t>
            </a:r>
            <a:r>
              <a:rPr lang="hr-HR" dirty="0"/>
              <a:t> Nine-</a:t>
            </a:r>
            <a:r>
              <a:rPr lang="hr-HR" dirty="0" err="1"/>
              <a:t>Intersection</a:t>
            </a:r>
            <a:r>
              <a:rPr lang="hr-HR" dirty="0"/>
              <a:t> Model (DE-9IM) model </a:t>
            </a:r>
            <a:r>
              <a:rPr lang="hr-HR" dirty="0" smtClean="0"/>
              <a:t>(</a:t>
            </a:r>
            <a:r>
              <a:rPr lang="hr-HR" u="sng" dirty="0"/>
              <a:t>http://en.wikipedia.org/wiki/DE-9IM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Unutar </a:t>
            </a:r>
            <a:r>
              <a:rPr lang="hr-HR" dirty="0" smtClean="0"/>
              <a:t>R-a – testiranje </a:t>
            </a:r>
            <a:r>
              <a:rPr lang="hr-HR" dirty="0" err="1" smtClean="0"/>
              <a:t>co</a:t>
            </a:r>
            <a:r>
              <a:rPr lang="hr-HR" dirty="0" smtClean="0"/>
              <a:t>-lokacije </a:t>
            </a:r>
            <a:r>
              <a:rPr lang="hr-HR" dirty="0"/>
              <a:t>dva objekta unutar više </a:t>
            </a:r>
            <a:r>
              <a:rPr lang="hr-HR" dirty="0" smtClean="0"/>
              <a:t>paketa (svi </a:t>
            </a:r>
            <a:r>
              <a:rPr lang="hr-HR" dirty="0"/>
              <a:t>koriste funkcionalnost biblioteke GEOS, paketa "</a:t>
            </a:r>
            <a:r>
              <a:rPr lang="hr-HR" dirty="0" err="1" smtClean="0"/>
              <a:t>rgeos</a:t>
            </a:r>
            <a:r>
              <a:rPr lang="hr-HR" dirty="0" smtClean="0"/>
              <a:t>„). </a:t>
            </a:r>
          </a:p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rgeos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Geometry</a:t>
            </a:r>
            <a:r>
              <a:rPr lang="hr-HR" i="1" dirty="0"/>
              <a:t> Open </a:t>
            </a:r>
            <a:r>
              <a:rPr lang="hr-HR" i="1" dirty="0" err="1"/>
              <a:t>Source</a:t>
            </a:r>
            <a:r>
              <a:rPr lang="hr-HR" i="1" dirty="0"/>
              <a:t> GEOS</a:t>
            </a:r>
            <a:r>
              <a:rPr lang="hr-HR" dirty="0"/>
              <a:t>) biblioteka koja omogućava rad s bazama prostornih podataka kao što je </a:t>
            </a:r>
            <a:r>
              <a:rPr lang="hr-HR" dirty="0" err="1"/>
              <a:t>PostGIS</a:t>
            </a:r>
            <a:r>
              <a:rPr lang="hr-HR" dirty="0"/>
              <a:t> i radi sve uobičajene operacije na </a:t>
            </a:r>
            <a:r>
              <a:rPr lang="hr-HR" dirty="0" smtClean="0"/>
              <a:t>geometrijama.</a:t>
            </a:r>
          </a:p>
          <a:p>
            <a:r>
              <a:rPr lang="hr-HR" dirty="0"/>
              <a:t>Analiza kojom propitujemo istovremeno postojanje većeg broja objekata na istoj lokaciji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co-location</a:t>
            </a:r>
            <a:r>
              <a:rPr lang="hr-HR" dirty="0"/>
              <a:t>) radi se metodama preklapanja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overlay</a:t>
            </a:r>
            <a:r>
              <a:rPr lang="hr-HR" dirty="0"/>
              <a:t>). Ovaj oblik analize moguće je raditi na svim međusobnim kombinacijama vektorskih i rasterskih objekata.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8585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međusobne ovisnosti među opservacijama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b="1" dirty="0" smtClean="0"/>
              <a:t>Diskretne pojave:</a:t>
            </a:r>
          </a:p>
          <a:p>
            <a:r>
              <a:rPr lang="hr-HR" dirty="0" smtClean="0"/>
              <a:t>Da </a:t>
            </a:r>
            <a:r>
              <a:rPr lang="hr-HR" dirty="0"/>
              <a:t>bi informacija o povezanosti u prostoru mogla biti uključena u neki oblik analize prostorno referenciranih podataka razvijene su metode poznate pod </a:t>
            </a:r>
            <a:r>
              <a:rPr lang="hr-HR" dirty="0" smtClean="0"/>
              <a:t>nazivom </a:t>
            </a:r>
            <a:r>
              <a:rPr lang="hr-HR" dirty="0"/>
              <a:t>matrice prostornih </a:t>
            </a:r>
            <a:r>
              <a:rPr lang="hr-HR" dirty="0" smtClean="0"/>
              <a:t>težina - ponekad </a:t>
            </a:r>
            <a:r>
              <a:rPr lang="hr-HR" dirty="0"/>
              <a:t>zvan i operator prostornog pomaka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lag</a:t>
            </a:r>
            <a:r>
              <a:rPr lang="hr-HR" i="1" dirty="0"/>
              <a:t> operator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b="1" dirty="0" smtClean="0"/>
              <a:t>Kontinuirane pojave:</a:t>
            </a:r>
          </a:p>
          <a:p>
            <a:r>
              <a:rPr lang="hr-HR" dirty="0" smtClean="0"/>
              <a:t>Tri su glavna </a:t>
            </a:r>
            <a:r>
              <a:rPr lang="hr-HR" dirty="0"/>
              <a:t>načina određivanja prostorne povezanosti između </a:t>
            </a:r>
            <a:r>
              <a:rPr lang="hr-HR" dirty="0" smtClean="0"/>
              <a:t>opservacija: </a:t>
            </a:r>
          </a:p>
          <a:p>
            <a:pPr lvl="1"/>
            <a:endParaRPr lang="hr-HR" sz="1533" dirty="0"/>
          </a:p>
          <a:p>
            <a:pPr lvl="1"/>
            <a:r>
              <a:rPr lang="hr-HR" sz="1533" dirty="0" err="1"/>
              <a:t>korelogram</a:t>
            </a:r>
            <a:r>
              <a:rPr lang="hr-HR" sz="1533" dirty="0"/>
              <a:t>; </a:t>
            </a:r>
            <a:endParaRPr lang="hr-HR" sz="1533" dirty="0"/>
          </a:p>
          <a:p>
            <a:pPr lvl="1"/>
            <a:r>
              <a:rPr lang="hr-HR" sz="1533" dirty="0"/>
              <a:t>kovarijanca </a:t>
            </a:r>
            <a:r>
              <a:rPr lang="hr-HR" sz="1533" dirty="0"/>
              <a:t>i </a:t>
            </a:r>
            <a:endParaRPr lang="hr-HR" sz="1533" dirty="0"/>
          </a:p>
          <a:p>
            <a:pPr lvl="1"/>
            <a:r>
              <a:rPr lang="hr-HR" sz="1533" dirty="0" err="1"/>
              <a:t>semivariogram</a:t>
            </a:r>
            <a:r>
              <a:rPr lang="hr-HR" sz="1533" dirty="0"/>
              <a:t> </a:t>
            </a:r>
            <a:r>
              <a:rPr lang="hr-HR" sz="1533" dirty="0"/>
              <a:t>(kolokvijalno zvan </a:t>
            </a:r>
            <a:r>
              <a:rPr lang="hr-HR" sz="1533" dirty="0" err="1"/>
              <a:t>variogram</a:t>
            </a:r>
            <a:r>
              <a:rPr lang="hr-HR" sz="1533" dirty="0"/>
              <a:t>). </a:t>
            </a:r>
            <a:endParaRPr lang="hr-HR" sz="1533" dirty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Iako </a:t>
            </a:r>
            <a:r>
              <a:rPr lang="hr-HR" dirty="0"/>
              <a:t>se u različitim analizama koristi određena funkcija one su u biti linearno povezane.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996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Matrice </a:t>
            </a:r>
            <a:r>
              <a:rPr lang="pl-PL" dirty="0"/>
              <a:t>prostornih težina - W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velik broj analiza potrebna nam je informacija o relativnim udaljenostima između parova objekata te je ona smatra općim potencijalom interakcije između pojedinih parova objekata</a:t>
            </a:r>
            <a:r>
              <a:rPr lang="hr-HR" dirty="0" smtClean="0"/>
              <a:t>.</a:t>
            </a:r>
          </a:p>
          <a:p>
            <a:r>
              <a:rPr lang="hr-HR" dirty="0" smtClean="0"/>
              <a:t>Prvi korak: definiranje </a:t>
            </a:r>
            <a:r>
              <a:rPr lang="hr-HR" b="1" dirty="0" smtClean="0"/>
              <a:t>susjedstva svakog pojedinog objekta.</a:t>
            </a:r>
          </a:p>
          <a:p>
            <a:r>
              <a:rPr lang="hr-HR" dirty="0"/>
              <a:t>Ono se još naziva i povezanost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connectivity</a:t>
            </a:r>
            <a:r>
              <a:rPr lang="hr-HR" dirty="0"/>
              <a:t>), susjedstvo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dirty="0"/>
              <a:t>) ili matrice prostornih težina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spatial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i="1" dirty="0"/>
              <a:t> </a:t>
            </a:r>
            <a:r>
              <a:rPr lang="hr-HR" i="1" dirty="0" err="1"/>
              <a:t>matrix</a:t>
            </a:r>
            <a:r>
              <a:rPr lang="hr-HR" dirty="0" smtClean="0"/>
              <a:t>).</a:t>
            </a:r>
          </a:p>
          <a:p>
            <a:r>
              <a:rPr lang="hr-HR" dirty="0"/>
              <a:t>Matrica prostornih težina veoma je snažan objašnjavajući faktor kod fenomena kao što su jačina socijalnih interakcija, brzina širenja zaraznih bolesti, priljev migranata i druge. </a:t>
            </a:r>
            <a:endParaRPr lang="hr-HR" dirty="0" smtClean="0"/>
          </a:p>
          <a:p>
            <a:r>
              <a:rPr lang="hr-HR" dirty="0" smtClean="0"/>
              <a:t>Općenito </a:t>
            </a:r>
            <a:r>
              <a:rPr lang="hr-HR" dirty="0"/>
              <a:t>rečeno, prostorne težine su brojevi koji odražavaju vrijeme, dostupnost ili druge troškove između objekata u prostoru.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1644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Načini izračuna matrica prostornih težina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 smtClean="0"/>
              <a:t>Težine </a:t>
            </a:r>
            <a:r>
              <a:rPr lang="hr-HR" dirty="0"/>
              <a:t>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Contiguity</a:t>
            </a:r>
            <a:r>
              <a:rPr lang="hr-HR" i="1" dirty="0"/>
              <a:t>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 smtClean="0"/>
              <a:t>).</a:t>
            </a:r>
          </a:p>
          <a:p>
            <a:endParaRPr lang="hr-HR" dirty="0" smtClean="0"/>
          </a:p>
          <a:p>
            <a:r>
              <a:rPr lang="hr-HR" dirty="0" smtClean="0"/>
              <a:t>Težine </a:t>
            </a:r>
            <a:r>
              <a:rPr lang="hr-HR" dirty="0"/>
              <a:t>na temelju međusobne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Distance </a:t>
            </a:r>
            <a:r>
              <a:rPr lang="hr-HR" i="1" dirty="0" err="1"/>
              <a:t>Based</a:t>
            </a:r>
            <a:r>
              <a:rPr lang="hr-HR" i="1" dirty="0"/>
              <a:t> </a:t>
            </a:r>
            <a:r>
              <a:rPr lang="hr-HR" i="1" dirty="0" err="1"/>
              <a:t>Weights</a:t>
            </a:r>
            <a:r>
              <a:rPr lang="hr-HR" dirty="0"/>
              <a:t>)</a:t>
            </a:r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039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Najnovije verzije </a:t>
            </a:r>
            <a:r>
              <a:rPr lang="hr-HR" dirty="0" smtClean="0"/>
              <a:t>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Kako bismo bili sigurni da u svojem radu koristimo najnoviju verziju nekog paketa moguće je napraviti ažuriranje 		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2767998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Težine određene ne temelju zajedničkih granica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Contiguity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</a:t>
            </a:r>
            <a:r>
              <a:rPr lang="hr-HR" dirty="0" err="1"/>
              <a:t>Weights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 </a:t>
            </a:r>
            <a:r>
              <a:rPr lang="hr-HR" dirty="0"/>
              <a:t>regularnoj mreži zajedničke granice se određuju na tri osnovna načina:</a:t>
            </a:r>
          </a:p>
          <a:p>
            <a:pPr lvl="0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563977" y="3185753"/>
          <a:ext cx="6638375" cy="29026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212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26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500" kern="50" dirty="0" err="1">
                          <a:solidFill>
                            <a:schemeClr val="tx1"/>
                          </a:solidFill>
                          <a:effectLst/>
                        </a:rPr>
                        <a:t>Rook</a:t>
                      </a:r>
                      <a:endParaRPr lang="hr-HR" sz="15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500" kern="50" dirty="0" err="1">
                          <a:solidFill>
                            <a:schemeClr val="tx1"/>
                          </a:solidFill>
                          <a:effectLst/>
                        </a:rPr>
                        <a:t>Bishoop</a:t>
                      </a:r>
                      <a:endParaRPr lang="hr-HR" sz="15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hr-HR" sz="1500" kern="50" dirty="0">
                          <a:solidFill>
                            <a:schemeClr val="tx1"/>
                          </a:solidFill>
                          <a:effectLst/>
                        </a:rPr>
                        <a:t>Queen (King)</a:t>
                      </a:r>
                      <a:endParaRPr lang="hr-HR" sz="1500" kern="5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94" y="3765800"/>
            <a:ext cx="1650127" cy="16663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40" y="3765801"/>
            <a:ext cx="1674513" cy="1650127"/>
          </a:xfrm>
          <a:prstGeom prst="rect">
            <a:avLst/>
          </a:prstGeom>
        </p:spPr>
      </p:pic>
      <p:pic>
        <p:nvPicPr>
          <p:cNvPr id="16" name="Picture 15" descr="queens_king's case neighbourg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03404" y="3768485"/>
            <a:ext cx="16510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540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Definiranje susjedstva na nepravilnim poligonima</a:t>
            </a:r>
            <a:endParaRPr lang="hr-H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endParaRPr lang="hr-HR" dirty="0" smtClean="0"/>
          </a:p>
          <a:p>
            <a:pPr lvl="0"/>
            <a:endParaRPr lang="hr-HR" dirty="0" smtClean="0"/>
          </a:p>
          <a:p>
            <a:pPr lvl="0"/>
            <a:r>
              <a:rPr lang="hr-HR" dirty="0" err="1" smtClean="0"/>
              <a:t>Rook</a:t>
            </a:r>
            <a:r>
              <a:rPr lang="hr-HR" dirty="0" smtClean="0"/>
              <a:t> </a:t>
            </a:r>
            <a:r>
              <a:rPr lang="hr-HR" dirty="0"/>
              <a:t>– poligoni koji dijele zajedničku granicu, više zajedničkih točaka.</a:t>
            </a:r>
          </a:p>
          <a:p>
            <a:pPr marL="0" indent="0">
              <a:buNone/>
            </a:pPr>
            <a:r>
              <a:rPr lang="hr-HR" sz="1467" dirty="0"/>
              <a:t>U ovome slučaju poligoni 039 i 067 neće biti prepoznati kao susjedi.</a:t>
            </a:r>
          </a:p>
          <a:p>
            <a:pPr lvl="0"/>
            <a:r>
              <a:rPr lang="hr-HR" dirty="0"/>
              <a:t>Queen – Susjedi definirani kao objekti koji imaju barem jednu zajedničku točku – </a:t>
            </a:r>
            <a:r>
              <a:rPr lang="hr-HR" dirty="0" err="1"/>
              <a:t>vertex</a:t>
            </a:r>
            <a:r>
              <a:rPr lang="hr-HR" dirty="0"/>
              <a:t>.</a:t>
            </a:r>
          </a:p>
          <a:p>
            <a:pPr marL="0" indent="0">
              <a:buNone/>
            </a:pPr>
            <a:r>
              <a:rPr lang="hr-HR" sz="1467" dirty="0"/>
              <a:t>U ovome slučaju poligoni 039 i 067 smatraju se susjednim poligonima.</a:t>
            </a:r>
          </a:p>
          <a:p>
            <a:pPr marL="0" indent="0">
              <a:buNone/>
            </a:pPr>
            <a:endParaRPr lang="hr-HR" sz="1467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06" y="1700320"/>
            <a:ext cx="3527857" cy="25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W matrice – matrice prvog reda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prvog reda - najjednostavniji oblik matrice radi se na način da mjesta koja su definirana kao susjedi dobivaju vrijednost 1, inače 0</a:t>
            </a:r>
            <a:r>
              <a:rPr lang="hr-HR" dirty="0" smtClean="0"/>
              <a:t>.</a:t>
            </a:r>
          </a:p>
          <a:p>
            <a:pPr lvl="0"/>
            <a:endParaRPr lang="hr-HR" dirty="0"/>
          </a:p>
          <a:p>
            <a:pPr marL="0" indent="0">
              <a:buNone/>
            </a:pPr>
            <a:r>
              <a:rPr lang="hr-HR" sz="1533" b="1" dirty="0"/>
              <a:t>               PROSTORNI POLOŽAJ                          SUSJEDI PRVOG REDA</a:t>
            </a:r>
            <a:endParaRPr lang="hr-HR" sz="1533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irst_order_matrix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5131" y="3987078"/>
            <a:ext cx="35687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ontiguity_based_neighbou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9842" y="3599448"/>
            <a:ext cx="25781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54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Susjedstva viših redova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Matrice prostornih težina viših redova – opisuju susjede prvog i višeg reda - kao rezultat daju graf prezentacije površine povezanosti kao što je primjer na slici.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contiguity_based_distance_lin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6029" y="3307369"/>
            <a:ext cx="3346985" cy="184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econd_order_matrix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677" y="3562853"/>
            <a:ext cx="34417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3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matrica susjedstva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Daju bolje rezultate u analizama.</a:t>
            </a:r>
          </a:p>
          <a:p>
            <a:r>
              <a:rPr lang="hr-HR" dirty="0"/>
              <a:t>Moguće je izraditi nekoliko varijanti standardiziranih matrica (oznake dane kako ih kodira paket „</a:t>
            </a:r>
            <a:r>
              <a:rPr lang="hr-HR" dirty="0" err="1"/>
              <a:t>spdep</a:t>
            </a:r>
            <a:r>
              <a:rPr lang="hr-HR" dirty="0"/>
              <a:t>“): </a:t>
            </a:r>
            <a:endParaRPr lang="hr-HR" dirty="0" smtClean="0"/>
          </a:p>
          <a:p>
            <a:endParaRPr lang="hr-HR" dirty="0" smtClean="0"/>
          </a:p>
          <a:p>
            <a:pPr lvl="1"/>
            <a:r>
              <a:rPr lang="hr-HR" dirty="0" smtClean="0"/>
              <a:t>osnovna</a:t>
            </a:r>
            <a:r>
              <a:rPr lang="hr-HR" dirty="0"/>
              <a:t>, binarna matrica – kod </a:t>
            </a:r>
            <a:r>
              <a:rPr lang="hr-HR" dirty="0" smtClean="0"/>
              <a:t>B,</a:t>
            </a:r>
          </a:p>
          <a:p>
            <a:pPr lvl="1"/>
            <a:r>
              <a:rPr lang="hr-HR" dirty="0" smtClean="0"/>
              <a:t>standardizirana </a:t>
            </a:r>
            <a:r>
              <a:rPr lang="hr-HR" dirty="0"/>
              <a:t>unutar </a:t>
            </a:r>
            <a:r>
              <a:rPr lang="hr-HR" dirty="0" err="1"/>
              <a:t>redka</a:t>
            </a:r>
            <a:r>
              <a:rPr lang="hr-HR" dirty="0"/>
              <a:t> – ukupan zbroj u </a:t>
            </a:r>
            <a:r>
              <a:rPr lang="hr-HR" dirty="0" err="1"/>
              <a:t>redku</a:t>
            </a:r>
            <a:r>
              <a:rPr lang="hr-HR" dirty="0"/>
              <a:t> je broj susjedstva – </a:t>
            </a:r>
            <a:r>
              <a:rPr lang="hr-HR" dirty="0" smtClean="0"/>
              <a:t>k</a:t>
            </a:r>
            <a:r>
              <a:rPr lang="hr-HR" dirty="0"/>
              <a:t>ô</a:t>
            </a:r>
            <a:r>
              <a:rPr lang="hr-HR" dirty="0" smtClean="0"/>
              <a:t>d </a:t>
            </a:r>
            <a:r>
              <a:rPr lang="hr-HR" dirty="0"/>
              <a:t>W; </a:t>
            </a:r>
            <a:endParaRPr lang="hr-HR" dirty="0" smtClean="0"/>
          </a:p>
          <a:p>
            <a:pPr lvl="1"/>
            <a:r>
              <a:rPr lang="hr-HR" dirty="0" smtClean="0"/>
              <a:t>globalno </a:t>
            </a:r>
            <a:r>
              <a:rPr lang="hr-HR" dirty="0"/>
              <a:t>standardizirana matrica – kôd „C</a:t>
            </a:r>
            <a:r>
              <a:rPr lang="hr-HR" dirty="0" smtClean="0"/>
              <a:t>“,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slična C matrici, ali standardizirana brojem susjeda – kôd „</a:t>
            </a:r>
            <a:r>
              <a:rPr lang="hr-HR" dirty="0" smtClean="0"/>
              <a:t>U“</a:t>
            </a:r>
          </a:p>
          <a:p>
            <a:pPr lvl="1"/>
            <a:r>
              <a:rPr lang="hr-HR" dirty="0" smtClean="0"/>
              <a:t>matrica </a:t>
            </a:r>
            <a:r>
              <a:rPr lang="hr-HR" dirty="0"/>
              <a:t>standardizirana varijancom – kôd „S“; </a:t>
            </a:r>
            <a:endParaRPr lang="hr-HR" dirty="0" smtClean="0"/>
          </a:p>
          <a:p>
            <a:pPr lvl="1"/>
            <a:r>
              <a:rPr lang="hr-HR" dirty="0" smtClean="0"/>
              <a:t>matrica </a:t>
            </a:r>
            <a:r>
              <a:rPr lang="hr-HR" dirty="0"/>
              <a:t>koja dijeli težine minimumom maksimuma suma redaka i maksimumom suma kolona – kôd „</a:t>
            </a:r>
            <a:r>
              <a:rPr lang="hr-HR" dirty="0" err="1"/>
              <a:t>minmax</a:t>
            </a:r>
            <a:r>
              <a:rPr lang="hr-HR" dirty="0"/>
              <a:t>“.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6710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Standardiziranje matrica susjedstva, primjer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Standardiziranje unutar </a:t>
            </a:r>
            <a:r>
              <a:rPr lang="hr-HR" dirty="0" err="1" smtClean="0"/>
              <a:t>redka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_matrix_slika_vez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8057" y="2695978"/>
            <a:ext cx="4499020" cy="175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6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Težine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temelju</a:t>
            </a:r>
            <a:r>
              <a:rPr lang="en-US" dirty="0"/>
              <a:t> </a:t>
            </a:r>
            <a:r>
              <a:rPr lang="en-US" dirty="0" err="1"/>
              <a:t>međusobne</a:t>
            </a:r>
            <a:r>
              <a:rPr lang="en-US" dirty="0"/>
              <a:t> </a:t>
            </a:r>
            <a:r>
              <a:rPr lang="en-US" dirty="0" err="1"/>
              <a:t>udaljenosti</a:t>
            </a:r>
            <a:r>
              <a:rPr lang="en-US" dirty="0"/>
              <a:t> (</a:t>
            </a:r>
            <a:r>
              <a:rPr lang="en-US" dirty="0" err="1"/>
              <a:t>eng.</a:t>
            </a:r>
            <a:r>
              <a:rPr lang="en-US" dirty="0"/>
              <a:t> Distance Based Weights</a:t>
            </a:r>
            <a:r>
              <a:rPr lang="en-US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 smtClean="0"/>
              <a:t>PRIMJERI:</a:t>
            </a:r>
          </a:p>
          <a:p>
            <a:pPr lvl="0"/>
            <a:r>
              <a:rPr lang="hr-HR" dirty="0" smtClean="0"/>
              <a:t>Radijalno </a:t>
            </a:r>
            <a:r>
              <a:rPr lang="hr-HR" dirty="0"/>
              <a:t>definirani pojas udaljenosti – svi objekti unutar određenog pojasa dobiju vrijednost 1, inače 0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sphere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influence</a:t>
            </a:r>
            <a:r>
              <a:rPr lang="hr-HR" dirty="0"/>
              <a:t>)</a:t>
            </a:r>
          </a:p>
          <a:p>
            <a:r>
              <a:rPr lang="hr-HR" dirty="0" smtClean="0"/>
              <a:t>Zona </a:t>
            </a:r>
            <a:r>
              <a:rPr lang="hr-HR" dirty="0" err="1" smtClean="0"/>
              <a:t>indiferencije</a:t>
            </a:r>
            <a:endParaRPr lang="hr-HR" dirty="0" smtClean="0"/>
          </a:p>
          <a:p>
            <a:r>
              <a:rPr lang="hr-HR" dirty="0" smtClean="0"/>
              <a:t>k </a:t>
            </a:r>
            <a:r>
              <a:rPr lang="hr-HR" dirty="0"/>
              <a:t>najbližih susjeda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k </a:t>
            </a:r>
            <a:r>
              <a:rPr lang="hr-HR" i="1" dirty="0" err="1"/>
              <a:t>nearest</a:t>
            </a:r>
            <a:r>
              <a:rPr lang="hr-HR" i="1" dirty="0"/>
              <a:t> </a:t>
            </a:r>
            <a:r>
              <a:rPr lang="hr-HR" i="1" dirty="0" err="1"/>
              <a:t>neighbors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Opće </a:t>
            </a:r>
            <a:r>
              <a:rPr lang="hr-HR" dirty="0"/>
              <a:t>težine – korisnički definirane prema poznavanju procesa koji se </a:t>
            </a:r>
            <a:r>
              <a:rPr lang="hr-HR" dirty="0" smtClean="0"/>
              <a:t>modelira</a:t>
            </a:r>
          </a:p>
          <a:p>
            <a:pPr lvl="0"/>
            <a:r>
              <a:rPr lang="hr-HR" dirty="0" err="1"/>
              <a:t>Cliff-Ord</a:t>
            </a:r>
            <a:r>
              <a:rPr lang="hr-HR" dirty="0"/>
              <a:t> </a:t>
            </a:r>
            <a:r>
              <a:rPr lang="hr-HR" dirty="0" smtClean="0"/>
              <a:t>težine</a:t>
            </a:r>
          </a:p>
          <a:p>
            <a:r>
              <a:rPr lang="hr-HR" dirty="0" err="1"/>
              <a:t>Socio</a:t>
            </a:r>
            <a:r>
              <a:rPr lang="hr-HR" dirty="0"/>
              <a:t>-ekonomske težine</a:t>
            </a:r>
          </a:p>
          <a:p>
            <a:pPr lvl="2"/>
            <a:r>
              <a:rPr lang="hr-HR" dirty="0" smtClean="0"/>
              <a:t>npr. </a:t>
            </a:r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dirty="0"/>
              <a:t>= 1 za sve </a:t>
            </a:r>
            <a:r>
              <a:rPr lang="hr-HR" dirty="0" err="1"/>
              <a:t>i,j</a:t>
            </a:r>
            <a:r>
              <a:rPr lang="hr-HR" dirty="0"/>
              <a:t> unutar nekog bloka, na primjer države – hijerarhijski </a:t>
            </a:r>
            <a:r>
              <a:rPr lang="hr-HR" dirty="0"/>
              <a:t>model </a:t>
            </a:r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dirty="0"/>
              <a:t>= 1/|</a:t>
            </a:r>
            <a:r>
              <a:rPr lang="hr-HR" dirty="0" err="1"/>
              <a:t>r</a:t>
            </a:r>
            <a:r>
              <a:rPr lang="hr-HR" baseline="-25000" dirty="0" err="1"/>
              <a:t>i</a:t>
            </a:r>
            <a:r>
              <a:rPr lang="hr-HR" dirty="0" err="1"/>
              <a:t>-r</a:t>
            </a:r>
            <a:r>
              <a:rPr lang="hr-HR" baseline="-25000" dirty="0" err="1"/>
              <a:t>j</a:t>
            </a:r>
            <a:r>
              <a:rPr lang="hr-HR" dirty="0"/>
              <a:t>| - gdje je r ukupna stopa zaposlenosti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distance_namd_sphere_of_influenc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5167" y="1994245"/>
            <a:ext cx="616397" cy="595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zone_indiference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5167" y="2662263"/>
            <a:ext cx="616397" cy="64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dw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5167" y="4039038"/>
            <a:ext cx="616397" cy="60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758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Utjecaj izbora matrice težine na rezultat analize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dirty="0"/>
              <a:t>Struktura kovarijance uvelike ovisi o odabranoj matrici prostornih težina, ali i o odabranom prostornom procesu. </a:t>
            </a:r>
            <a:endParaRPr lang="hr-HR" dirty="0" smtClean="0"/>
          </a:p>
          <a:p>
            <a:pPr lvl="0"/>
            <a:r>
              <a:rPr lang="hr-HR" dirty="0" smtClean="0"/>
              <a:t>Postoji </a:t>
            </a:r>
            <a:r>
              <a:rPr lang="hr-HR" dirty="0"/>
              <a:t>veoma malo vodilja na koji način izabrati "ispravnu" matricu prostornih težina za pojedine aplikacije. </a:t>
            </a:r>
            <a:endParaRPr lang="hr-HR" dirty="0" smtClean="0"/>
          </a:p>
          <a:p>
            <a:pPr lvl="0"/>
            <a:r>
              <a:rPr lang="hr-HR" dirty="0" smtClean="0"/>
              <a:t>U </a:t>
            </a:r>
            <a:r>
              <a:rPr lang="hr-HR" dirty="0"/>
              <a:t>pravilu se dobiveni rezultati </a:t>
            </a:r>
            <a:r>
              <a:rPr lang="hr-HR" dirty="0" err="1"/>
              <a:t>validiraju</a:t>
            </a:r>
            <a:r>
              <a:rPr lang="hr-HR" dirty="0"/>
              <a:t> na neki od načina kao što su unakrsna validacija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cross</a:t>
            </a:r>
            <a:r>
              <a:rPr lang="hr-HR" i="1" dirty="0"/>
              <a:t> </a:t>
            </a:r>
            <a:r>
              <a:rPr lang="hr-HR" i="1" dirty="0" err="1"/>
              <a:t>validation</a:t>
            </a:r>
            <a:r>
              <a:rPr lang="hr-HR" dirty="0"/>
              <a:t>, testiranje kvalitete podudaranja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goodness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fit</a:t>
            </a:r>
            <a:r>
              <a:rPr lang="hr-HR" dirty="0"/>
              <a:t>) te se loši </a:t>
            </a:r>
            <a:r>
              <a:rPr lang="hr-HR" dirty="0" smtClean="0"/>
              <a:t>izbor </a:t>
            </a:r>
            <a:r>
              <a:rPr lang="hr-HR" dirty="0"/>
              <a:t>eliminira ovim putem.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9388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Izrade matrica prostornih težina za vektorske, poligonske podatke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 smtClean="0"/>
              <a:t>Paketi </a:t>
            </a:r>
            <a:r>
              <a:rPr lang="hr-HR" dirty="0"/>
              <a:t>"</a:t>
            </a:r>
            <a:r>
              <a:rPr lang="hr-HR" dirty="0" err="1"/>
              <a:t>McSpatial</a:t>
            </a:r>
            <a:r>
              <a:rPr lang="hr-HR" dirty="0"/>
              <a:t>", "</a:t>
            </a:r>
            <a:r>
              <a:rPr lang="hr-HR" dirty="0" err="1"/>
              <a:t>spdep</a:t>
            </a:r>
            <a:r>
              <a:rPr lang="hr-HR" dirty="0"/>
              <a:t>" te „</a:t>
            </a:r>
            <a:r>
              <a:rPr lang="hr-HR" dirty="0" smtClean="0"/>
              <a:t>ade4“</a:t>
            </a:r>
          </a:p>
          <a:p>
            <a:endParaRPr lang="hr-HR" dirty="0" smtClean="0"/>
          </a:p>
          <a:p>
            <a:r>
              <a:rPr lang="hr-HR" dirty="0" smtClean="0"/>
              <a:t>Paket „</a:t>
            </a:r>
            <a:r>
              <a:rPr lang="hr-HR" dirty="0" err="1" smtClean="0"/>
              <a:t>spdep</a:t>
            </a:r>
            <a:r>
              <a:rPr lang="hr-HR" dirty="0" smtClean="0"/>
              <a:t>”: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nb2neig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neig2nb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dnearneigh</a:t>
            </a:r>
            <a:r>
              <a:rPr lang="hr-HR" dirty="0"/>
              <a:t>(),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cell2nb</a:t>
            </a:r>
            <a:r>
              <a:rPr lang="hr-HR" dirty="0" smtClean="0"/>
              <a:t>() – ovisno o tipu susjedstva i tipu objekta</a:t>
            </a:r>
          </a:p>
          <a:p>
            <a:endParaRPr lang="hr-HR" dirty="0"/>
          </a:p>
          <a:p>
            <a:r>
              <a:rPr lang="hr-HR" dirty="0"/>
              <a:t>poly2nb</a:t>
            </a:r>
            <a:r>
              <a:rPr lang="hr-HR" dirty="0" smtClean="0"/>
              <a:t>() – Queen-King na </a:t>
            </a:r>
            <a:r>
              <a:rPr lang="hr-HR" dirty="0" err="1" smtClean="0"/>
              <a:t>shp</a:t>
            </a:r>
            <a:r>
              <a:rPr lang="hr-HR" dirty="0" smtClean="0"/>
              <a:t> datoteci</a:t>
            </a:r>
          </a:p>
          <a:p>
            <a:endParaRPr lang="hr-HR" dirty="0" smtClean="0"/>
          </a:p>
          <a:p>
            <a:r>
              <a:rPr lang="hr-HR" dirty="0" smtClean="0"/>
              <a:t>Susjedstva </a:t>
            </a:r>
            <a:r>
              <a:rPr lang="hr-HR" dirty="0"/>
              <a:t>viših redova </a:t>
            </a:r>
            <a:r>
              <a:rPr lang="hr-HR" dirty="0" smtClean="0"/>
              <a:t>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nblag</a:t>
            </a:r>
            <a:r>
              <a:rPr lang="hr-HR" dirty="0" smtClean="0"/>
              <a:t>()</a:t>
            </a:r>
          </a:p>
          <a:p>
            <a:endParaRPr lang="hr-HR" dirty="0"/>
          </a:p>
          <a:p>
            <a:r>
              <a:rPr lang="hr-HR" dirty="0" err="1" smtClean="0"/>
              <a:t>GeoDA</a:t>
            </a:r>
            <a:r>
              <a:rPr lang="hr-HR" dirty="0" smtClean="0"/>
              <a:t> software pa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read.ga</a:t>
            </a:r>
            <a:r>
              <a:rPr lang="hr-HR" dirty="0" err="1" smtClean="0"/>
              <a:t>l</a:t>
            </a:r>
            <a:r>
              <a:rPr lang="hr-HR" dirty="0" smtClean="0"/>
              <a:t>() paketa „</a:t>
            </a:r>
            <a:r>
              <a:rPr lang="hr-HR" dirty="0" err="1" smtClean="0"/>
              <a:t>spdep</a:t>
            </a:r>
            <a:r>
              <a:rPr lang="hr-HR" dirty="0" smtClean="0"/>
              <a:t>” učitavanje u 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54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Mjere </a:t>
            </a:r>
            <a:r>
              <a:rPr lang="hr-HR" dirty="0"/>
              <a:t>opće povezanosti podataka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Generalna </a:t>
            </a:r>
            <a:r>
              <a:rPr lang="hr-HR" dirty="0" smtClean="0"/>
              <a:t>unakrsni produkt (</a:t>
            </a:r>
            <a:r>
              <a:rPr lang="hr-HR" dirty="0" err="1" smtClean="0"/>
              <a:t>eng</a:t>
            </a:r>
            <a:r>
              <a:rPr lang="hr-HR" dirty="0" smtClean="0"/>
              <a:t>. </a:t>
            </a:r>
            <a:r>
              <a:rPr lang="hr-HR" dirty="0" err="1" smtClean="0"/>
              <a:t>cross-product</a:t>
            </a:r>
            <a:r>
              <a:rPr lang="hr-HR" dirty="0" smtClean="0"/>
              <a:t>) </a:t>
            </a:r>
            <a:r>
              <a:rPr lang="hr-HR" dirty="0"/>
              <a:t>statistika povezanosti originalnih podataka može se izraziti </a:t>
            </a:r>
            <a:r>
              <a:rPr lang="hr-HR" dirty="0" smtClean="0"/>
              <a:t>formulom.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smtClean="0"/>
              <a:t>Gdje </a:t>
            </a:r>
            <a:r>
              <a:rPr lang="hr-HR" dirty="0"/>
              <a:t>je</a:t>
            </a:r>
          </a:p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dirty="0"/>
              <a:t> – matrica susjedstva, povezanosti ili prostornih težina koja se </a:t>
            </a:r>
            <a:r>
              <a:rPr lang="hr-HR" dirty="0" smtClean="0"/>
              <a:t>računa - </a:t>
            </a:r>
            <a:r>
              <a:rPr lang="hr-HR" b="1" dirty="0" smtClean="0"/>
              <a:t>matrica </a:t>
            </a:r>
            <a:r>
              <a:rPr lang="hr-HR" b="1" dirty="0"/>
              <a:t>prostornih težina</a:t>
            </a:r>
            <a:r>
              <a:rPr lang="hr-HR" dirty="0"/>
              <a:t>.</a:t>
            </a:r>
          </a:p>
          <a:p>
            <a:r>
              <a:rPr lang="hr-HR" dirty="0" err="1"/>
              <a:t>C</a:t>
            </a:r>
            <a:r>
              <a:rPr lang="hr-HR" baseline="-25000" dirty="0" err="1"/>
              <a:t>ij</a:t>
            </a:r>
            <a:r>
              <a:rPr lang="hr-HR" dirty="0"/>
              <a:t> – je </a:t>
            </a:r>
            <a:r>
              <a:rPr lang="hr-HR" b="1" dirty="0"/>
              <a:t>mjera udaljenosti vrijednosti na lokaciji </a:t>
            </a:r>
            <a:r>
              <a:rPr lang="hr-HR" b="1" baseline="-25000" dirty="0" err="1"/>
              <a:t>i,j</a:t>
            </a:r>
            <a:r>
              <a:rPr lang="hr-HR" b="1" dirty="0"/>
              <a:t> </a:t>
            </a:r>
            <a:r>
              <a:rPr lang="hr-HR" dirty="0"/>
              <a:t>na nekoj dimenziji (Euklidska </a:t>
            </a:r>
            <a:r>
              <a:rPr lang="hr-HR" dirty="0" err="1"/>
              <a:t>udeljenost</a:t>
            </a:r>
            <a:r>
              <a:rPr lang="hr-HR" dirty="0"/>
              <a:t>, sferična udaljenost, </a:t>
            </a:r>
            <a:r>
              <a:rPr lang="hr-HR" dirty="0" err="1"/>
              <a:t>Manhattan</a:t>
            </a:r>
            <a:r>
              <a:rPr lang="hr-HR" dirty="0"/>
              <a:t> ili neka druga</a:t>
            </a:r>
            <a:r>
              <a:rPr lang="hr-HR" dirty="0" smtClean="0"/>
              <a:t>).</a:t>
            </a:r>
          </a:p>
          <a:p>
            <a:endParaRPr lang="hr-HR" dirty="0"/>
          </a:p>
          <a:p>
            <a:r>
              <a:rPr lang="hr-HR" dirty="0"/>
              <a:t>Sve mjere </a:t>
            </a:r>
            <a:r>
              <a:rPr lang="hr-HR" dirty="0" err="1"/>
              <a:t>autokorelacije</a:t>
            </a:r>
            <a:r>
              <a:rPr lang="hr-HR" dirty="0"/>
              <a:t> o kojima ćemo u nastavku govoriti neki su oblici unakrsnog produkta ovih dviju matrica</a:t>
            </a:r>
            <a:r>
              <a:rPr lang="hr-HR" dirty="0" smtClean="0"/>
              <a:t>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8" name="Picture 7" descr="cross_product_osnovni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4834" y="2730321"/>
            <a:ext cx="1820215" cy="87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90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Najnovije verzije paketa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update.packages</a:t>
            </a:r>
            <a:r>
              <a:rPr lang="hr-HR" dirty="0"/>
              <a:t>(</a:t>
            </a:r>
            <a:r>
              <a:rPr lang="hr-HR" dirty="0" err="1"/>
              <a:t>checkBuilt</a:t>
            </a:r>
            <a:r>
              <a:rPr lang="hr-HR" dirty="0"/>
              <a:t>=TRUE, </a:t>
            </a:r>
            <a:r>
              <a:rPr lang="hr-HR" dirty="0" err="1"/>
              <a:t>ask</a:t>
            </a:r>
            <a:r>
              <a:rPr lang="hr-HR" dirty="0"/>
              <a:t>=FALSE)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109820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Izračun opće mjere međusobne povezanosti prostornih </a:t>
            </a:r>
            <a:r>
              <a:rPr lang="hr-HR" dirty="0" smtClean="0"/>
              <a:t>podataka, primjer</a:t>
            </a:r>
            <a:endParaRPr lang="hr-HR" dirty="0"/>
          </a:p>
        </p:txBody>
      </p:sp>
      <p:pic>
        <p:nvPicPr>
          <p:cNvPr id="7" name="Content Placeholder 6" descr="Wij_matrica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0959" y="2946882"/>
            <a:ext cx="1420343" cy="2173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lokacij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6945" y="2965622"/>
            <a:ext cx="1270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vrijednosti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78649" y="4393249"/>
            <a:ext cx="9271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quared_eucledean_cij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3985" y="2946881"/>
            <a:ext cx="2590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5585" y="2887798"/>
            <a:ext cx="2611120" cy="233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822315" y="2147642"/>
            <a:ext cx="909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" b="1" dirty="0"/>
              <a:t>      LOKACIJE/VRIJEDNOSTI    BIN. MAT. SUSJED (</a:t>
            </a:r>
            <a:r>
              <a:rPr lang="hr-HR" sz="1200" b="1" dirty="0" err="1"/>
              <a:t>W</a:t>
            </a:r>
            <a:r>
              <a:rPr lang="hr-HR" sz="1200" b="1" baseline="-25000" dirty="0" err="1"/>
              <a:t>ij</a:t>
            </a:r>
            <a:r>
              <a:rPr lang="hr-HR" sz="1200" b="1" dirty="0"/>
              <a:t>)                                 EUKLIDSKA (</a:t>
            </a:r>
            <a:r>
              <a:rPr lang="hr-HR" sz="1200" b="1" i="1" dirty="0" err="1"/>
              <a:t>C</a:t>
            </a:r>
            <a:r>
              <a:rPr lang="hr-HR" sz="1200" b="1" baseline="-25000" dirty="0" err="1"/>
              <a:t>i</a:t>
            </a:r>
            <a:r>
              <a:rPr lang="hr-HR" sz="1200" b="1" dirty="0"/>
              <a:t>)                               MATRICA UNAKRSNI PRODUKT</a:t>
            </a:r>
            <a:endParaRPr lang="hr-HR" sz="1200" b="1" dirty="0"/>
          </a:p>
          <a:p>
            <a:endParaRPr lang="hr-HR" sz="1200" b="1" dirty="0"/>
          </a:p>
        </p:txBody>
      </p:sp>
      <p:pic>
        <p:nvPicPr>
          <p:cNvPr id="11" name="Picture 10" descr="cross_product_osnovni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95562" y="5250630"/>
            <a:ext cx="1331167" cy="631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032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Izračun opće mjere međusobne povezanosti prostornih podataka, </a:t>
            </a:r>
            <a:r>
              <a:rPr lang="hr-HR" dirty="0" smtClean="0"/>
              <a:t>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Konačan rezultat je </a:t>
            </a:r>
            <a:r>
              <a:rPr lang="hr-HR" dirty="0" smtClean="0"/>
              <a:t>skalar.</a:t>
            </a:r>
          </a:p>
          <a:p>
            <a:r>
              <a:rPr lang="hr-HR" dirty="0" smtClean="0"/>
              <a:t>U </a:t>
            </a:r>
            <a:r>
              <a:rPr lang="hr-HR" dirty="0"/>
              <a:t>ovome slučaju vrijednost </a:t>
            </a:r>
            <a:r>
              <a:rPr lang="hr-HR" dirty="0" smtClean="0"/>
              <a:t>120.</a:t>
            </a:r>
          </a:p>
          <a:p>
            <a:r>
              <a:rPr lang="hr-HR" dirty="0" smtClean="0"/>
              <a:t>Kao </a:t>
            </a:r>
            <a:r>
              <a:rPr lang="hr-HR" dirty="0"/>
              <a:t>takav nema nikakvo značenje jer ne znamo kontekst. </a:t>
            </a:r>
            <a:endParaRPr lang="hr-HR" dirty="0" smtClean="0"/>
          </a:p>
          <a:p>
            <a:r>
              <a:rPr lang="hr-HR" dirty="0" smtClean="0"/>
              <a:t>Njegova </a:t>
            </a:r>
            <a:r>
              <a:rPr lang="hr-HR" dirty="0"/>
              <a:t>se značajnost određuje </a:t>
            </a:r>
            <a:r>
              <a:rPr lang="hr-HR" dirty="0" err="1"/>
              <a:t>randomizacijaksim</a:t>
            </a:r>
            <a:r>
              <a:rPr lang="hr-HR" dirty="0"/>
              <a:t> testovima, gdje se slučajnim permutacijama mijenjaju položaji vrijednosti na karti te ponovno izračunava generalni unakrsni produkt.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38" y="3914164"/>
            <a:ext cx="3937279" cy="23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6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 </a:t>
            </a:r>
            <a:r>
              <a:rPr lang="hr-HR" dirty="0" err="1"/>
              <a:t>Moran</a:t>
            </a:r>
            <a:r>
              <a:rPr lang="hr-HR" dirty="0"/>
              <a:t>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 err="1" smtClean="0"/>
              <a:t>Moran</a:t>
            </a:r>
            <a:r>
              <a:rPr lang="hr-HR" dirty="0" smtClean="0"/>
              <a:t> </a:t>
            </a:r>
            <a:r>
              <a:rPr lang="hr-HR" dirty="0"/>
              <a:t>I indeks mjeri ukupan stupanj povezanosti između varijabli (podataka).</a:t>
            </a:r>
          </a:p>
          <a:p>
            <a:r>
              <a:rPr lang="hr-HR" dirty="0" smtClean="0"/>
              <a:t>Mjera </a:t>
            </a:r>
            <a:r>
              <a:rPr lang="hr-HR" dirty="0"/>
              <a:t>prostorne </a:t>
            </a:r>
            <a:r>
              <a:rPr lang="hr-HR" dirty="0" err="1"/>
              <a:t>autokorelacije</a:t>
            </a:r>
            <a:r>
              <a:rPr lang="hr-HR" dirty="0"/>
              <a:t> stohastičkog procesa u dvije ili više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Pandan </a:t>
            </a:r>
            <a:r>
              <a:rPr lang="hr-HR" dirty="0"/>
              <a:t>je klasičnom korelacijskom koeficijentu korelacije radi nazivnika u kojem se nalazi produkt moment (varijanca). </a:t>
            </a:r>
            <a:endParaRPr lang="hr-HR" dirty="0" smtClean="0"/>
          </a:p>
          <a:p>
            <a:r>
              <a:rPr lang="hr-HR" dirty="0" smtClean="0"/>
              <a:t>Također</a:t>
            </a:r>
            <a:r>
              <a:rPr lang="hr-HR" dirty="0"/>
              <a:t>, može imati vrijednost u rasponu od -1 do +1 gdje -1 označava snažnu negativnu </a:t>
            </a:r>
            <a:r>
              <a:rPr lang="hr-HR" dirty="0" err="1"/>
              <a:t>autokorelaciju</a:t>
            </a:r>
            <a:r>
              <a:rPr lang="hr-HR" dirty="0"/>
              <a:t>, 0 potpuno slučajni uzorak, a +1 snažnu prostornu </a:t>
            </a:r>
            <a:r>
              <a:rPr lang="hr-HR" dirty="0" err="1"/>
              <a:t>autokorelaciju</a:t>
            </a:r>
            <a:r>
              <a:rPr lang="hr-HR" dirty="0"/>
              <a:t>. </a:t>
            </a:r>
            <a:endParaRPr lang="hr-HR" dirty="0" smtClean="0"/>
          </a:p>
          <a:p>
            <a:r>
              <a:rPr lang="hr-HR" dirty="0" smtClean="0"/>
              <a:t>Ovom </a:t>
            </a:r>
            <a:r>
              <a:rPr lang="hr-HR" dirty="0"/>
              <a:t>statistikom moguće je mjeriti prostornu </a:t>
            </a:r>
            <a:r>
              <a:rPr lang="hr-HR" dirty="0" err="1"/>
              <a:t>autokorelaciju</a:t>
            </a:r>
            <a:r>
              <a:rPr lang="hr-HR" dirty="0"/>
              <a:t> varijablama mjerenima na </a:t>
            </a:r>
            <a:r>
              <a:rPr lang="hr-HR" dirty="0" err="1"/>
              <a:t>ordinalnoj</a:t>
            </a:r>
            <a:r>
              <a:rPr lang="hr-HR" dirty="0"/>
              <a:t>, intervalnoj i proporcionalnoj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moran_formul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329" y="1481300"/>
            <a:ext cx="3374732" cy="1385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00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W</a:t>
            </a:r>
            <a:r>
              <a:rPr lang="hr-HR" baseline="-25000" dirty="0" err="1"/>
              <a:t>ij</a:t>
            </a:r>
            <a:r>
              <a:rPr lang="hr-HR" baseline="-25000" dirty="0"/>
              <a:t> –</a:t>
            </a:r>
            <a:r>
              <a:rPr lang="hr-HR" dirty="0"/>
              <a:t> binarna matrica prostornih </a:t>
            </a:r>
            <a:r>
              <a:rPr lang="hr-HR" dirty="0" smtClean="0"/>
              <a:t>težina</a:t>
            </a:r>
          </a:p>
          <a:p>
            <a:r>
              <a:rPr lang="hr-HR" dirty="0" err="1"/>
              <a:t>Cij</a:t>
            </a:r>
            <a:r>
              <a:rPr lang="hr-HR" dirty="0"/>
              <a:t> matrica je definirana kao (x</a:t>
            </a:r>
            <a:r>
              <a:rPr lang="hr-HR" baseline="-25000" dirty="0"/>
              <a:t>i</a:t>
            </a:r>
            <a:r>
              <a:rPr lang="hr-HR" dirty="0"/>
              <a:t>-</a:t>
            </a:r>
            <a:r>
              <a:rPr lang="hr-HR" dirty="0" err="1"/>
              <a:t>mean</a:t>
            </a:r>
            <a:r>
              <a:rPr lang="hr-HR" dirty="0"/>
              <a:t>(x))(</a:t>
            </a:r>
            <a:r>
              <a:rPr lang="hr-HR" dirty="0" err="1"/>
              <a:t>x</a:t>
            </a:r>
            <a:r>
              <a:rPr lang="hr-HR" baseline="-25000" dirty="0" err="1"/>
              <a:t>j</a:t>
            </a:r>
            <a:r>
              <a:rPr lang="hr-HR" dirty="0" err="1"/>
              <a:t>-mean</a:t>
            </a:r>
            <a:r>
              <a:rPr lang="hr-HR" dirty="0"/>
              <a:t>(x)) ili umnožak udaljenosti vrijednosti xi na lokaciji i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dirty="0" err="1"/>
              <a:t>xj</a:t>
            </a:r>
            <a:r>
              <a:rPr lang="hr-HR" dirty="0"/>
              <a:t> na lokaciji j od globalne sredine brojnik </a:t>
            </a:r>
            <a:r>
              <a:rPr lang="hr-HR" i="1" dirty="0"/>
              <a:t>(x</a:t>
            </a:r>
            <a:r>
              <a:rPr lang="hr-HR" i="1" baseline="-25000" dirty="0"/>
              <a:t>i</a:t>
            </a:r>
            <a:r>
              <a:rPr lang="hr-HR" i="1" dirty="0"/>
              <a:t>-</a:t>
            </a:r>
            <a:r>
              <a:rPr lang="hr-HR" i="1" dirty="0" err="1"/>
              <a:t>mean</a:t>
            </a:r>
            <a:r>
              <a:rPr lang="hr-HR" i="1" dirty="0"/>
              <a:t>(x</a:t>
            </a:r>
            <a:r>
              <a:rPr lang="hr-HR" i="1" dirty="0" smtClean="0"/>
              <a:t>))</a:t>
            </a:r>
          </a:p>
          <a:p>
            <a:r>
              <a:rPr lang="hr-HR" dirty="0" err="1"/>
              <a:t>Moran</a:t>
            </a:r>
            <a:r>
              <a:rPr lang="hr-HR" dirty="0"/>
              <a:t> I indeks je u biti specijalan slučaj općeg unakrsnog produkta, gdje su vrijednosti na lokacijama </a:t>
            </a:r>
            <a:r>
              <a:rPr lang="hr-HR" i="1" dirty="0"/>
              <a:t>i</a:t>
            </a:r>
            <a:r>
              <a:rPr lang="hr-HR" dirty="0"/>
              <a:t> </a:t>
            </a:r>
            <a:r>
              <a:rPr lang="hr-HR" dirty="0" err="1"/>
              <a:t>i</a:t>
            </a:r>
            <a:r>
              <a:rPr lang="hr-HR" dirty="0"/>
              <a:t> </a:t>
            </a:r>
            <a:r>
              <a:rPr lang="hr-HR" i="1" dirty="0"/>
              <a:t>j</a:t>
            </a:r>
            <a:r>
              <a:rPr lang="hr-HR" dirty="0"/>
              <a:t> standardizirane prosjekom svih vrijednosti te ukupna vrijednost varijancom podataka. </a:t>
            </a:r>
          </a:p>
          <a:p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Wij_binarna_mora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589" y="3983868"/>
            <a:ext cx="4092260" cy="19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ij_mora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8514" y="3983868"/>
            <a:ext cx="4186353" cy="200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97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, stari primjer -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našem slučaju vrijednost </a:t>
            </a:r>
            <a:r>
              <a:rPr lang="hr-HR" dirty="0" err="1"/>
              <a:t>Moran</a:t>
            </a:r>
            <a:r>
              <a:rPr lang="hr-HR" dirty="0"/>
              <a:t> I indeksa iznosi 0,5</a:t>
            </a:r>
            <a:r>
              <a:rPr lang="hr-HR" dirty="0" smtClean="0"/>
              <a:t>.</a:t>
            </a:r>
          </a:p>
          <a:p>
            <a:r>
              <a:rPr lang="en-US" dirty="0"/>
              <a:t>Moran's I </a:t>
            </a:r>
            <a:r>
              <a:rPr lang="hr-HR" dirty="0" smtClean="0"/>
              <a:t>je specijalan slučaj generalnog unakrsnog produkta gdje su vrijednosti varijabli na lokacijama</a:t>
            </a:r>
            <a:r>
              <a:rPr lang="en-US" dirty="0" smtClean="0"/>
              <a:t> </a:t>
            </a:r>
            <a:r>
              <a:rPr lang="en-US" i="1" dirty="0" err="1"/>
              <a:t>i</a:t>
            </a:r>
            <a:r>
              <a:rPr lang="en-US" dirty="0"/>
              <a:t>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hr-HR" dirty="0" smtClean="0"/>
              <a:t>standardizirane srednjom vrijednosti svih varijabli</a:t>
            </a:r>
            <a:r>
              <a:rPr lang="hr-HR" dirty="0"/>
              <a:t> </a:t>
            </a:r>
            <a:r>
              <a:rPr lang="hr-HR" dirty="0" smtClean="0"/>
              <a:t>i u djelitelju imamo varijancu svih podataka.</a:t>
            </a:r>
            <a:endParaRPr lang="hr-HR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08" y="3330590"/>
            <a:ext cx="4787053" cy="22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na rasteru,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r-HR" dirty="0"/>
              <a:t>a</a:t>
            </a:r>
            <a:r>
              <a:rPr lang="hr-HR" dirty="0" smtClean="0"/>
              <a:t>) </a:t>
            </a:r>
            <a:r>
              <a:rPr lang="hr-HR" dirty="0"/>
              <a:t>visoka pozitivna </a:t>
            </a:r>
            <a:r>
              <a:rPr lang="hr-HR" dirty="0" err="1"/>
              <a:t>autokoreliranost</a:t>
            </a:r>
            <a:r>
              <a:rPr lang="hr-HR" dirty="0"/>
              <a:t>; </a:t>
            </a:r>
          </a:p>
          <a:p>
            <a:r>
              <a:rPr lang="hr-HR" dirty="0"/>
              <a:t>b) nema </a:t>
            </a:r>
            <a:r>
              <a:rPr lang="hr-HR" dirty="0" err="1"/>
              <a:t>autokorelacije</a:t>
            </a:r>
            <a:r>
              <a:rPr lang="hr-HR" dirty="0"/>
              <a:t> i </a:t>
            </a:r>
          </a:p>
          <a:p>
            <a:r>
              <a:rPr lang="hr-HR" dirty="0"/>
              <a:t>c) negativna </a:t>
            </a:r>
            <a:r>
              <a:rPr lang="hr-HR" dirty="0" err="1" smtClean="0"/>
              <a:t>autokorelacija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u="sng" dirty="0"/>
              <a:t>Napomena</a:t>
            </a:r>
            <a:r>
              <a:rPr lang="hr-HR" dirty="0"/>
              <a:t>:</a:t>
            </a:r>
          </a:p>
          <a:p>
            <a:r>
              <a:rPr lang="hr-HR" dirty="0"/>
              <a:t>Kako </a:t>
            </a:r>
            <a:r>
              <a:rPr lang="hr-HR" dirty="0" err="1"/>
              <a:t>Moran</a:t>
            </a:r>
            <a:r>
              <a:rPr lang="hr-HR" dirty="0"/>
              <a:t> I indeks u sebi zahtijeva uporabu matrice prostornih težina, jasno je da u ovisnosti o našem izboru načina izrade matrice prostornih težina ćemo dobiti i različite vrijednosti </a:t>
            </a:r>
            <a:r>
              <a:rPr lang="hr-HR" dirty="0" err="1"/>
              <a:t>Moran</a:t>
            </a:r>
            <a:r>
              <a:rPr lang="hr-HR" dirty="0"/>
              <a:t> I indeksa za isti skup podataka.</a:t>
            </a:r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87642" y="2910999"/>
          <a:ext cx="8051710" cy="228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3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</a:rPr>
                        <a:t>a)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</a:rPr>
                        <a:t>b)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r-HR" sz="1500" kern="50" dirty="0">
                          <a:effectLst/>
                        </a:rPr>
                        <a:t>c)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Slika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530073" y="3264326"/>
            <a:ext cx="1739900" cy="1714500"/>
          </a:xfrm>
          <a:prstGeom prst="rect">
            <a:avLst/>
          </a:prstGeom>
        </p:spPr>
      </p:pic>
      <p:pic>
        <p:nvPicPr>
          <p:cNvPr id="7" name="Slika 20"/>
          <p:cNvPicPr/>
          <p:nvPr/>
        </p:nvPicPr>
        <p:blipFill>
          <a:blip r:embed="rId3"/>
          <a:stretch>
            <a:fillRect/>
          </a:stretch>
        </p:blipFill>
        <p:spPr>
          <a:xfrm>
            <a:off x="5048135" y="3264325"/>
            <a:ext cx="1905000" cy="1714500"/>
          </a:xfrm>
          <a:prstGeom prst="rect">
            <a:avLst/>
          </a:prstGeom>
        </p:spPr>
      </p:pic>
      <p:pic>
        <p:nvPicPr>
          <p:cNvPr id="8" name="Slika 21"/>
          <p:cNvPicPr/>
          <p:nvPr/>
        </p:nvPicPr>
        <p:blipFill>
          <a:blip r:embed="rId4"/>
          <a:stretch>
            <a:fillRect/>
          </a:stretch>
        </p:blipFill>
        <p:spPr>
          <a:xfrm>
            <a:off x="7837632" y="3281497"/>
            <a:ext cx="1727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8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Gaery</a:t>
            </a:r>
            <a:r>
              <a:rPr lang="hr-HR" dirty="0" smtClean="0"/>
              <a:t> C indeks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Ovaj indeks linearno je vezan za vrijednost </a:t>
            </a:r>
            <a:r>
              <a:rPr lang="hr-HR" dirty="0" err="1"/>
              <a:t>Moran</a:t>
            </a:r>
            <a:r>
              <a:rPr lang="hr-HR" dirty="0"/>
              <a:t> I indeksa. Računa se na temelju uparenih vrijednosti suprotstavljenih vrijednosti na karti. Može dobiti vrijednost između 0 – 2 (veoma rijetko i veću).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gery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1899" y="3304682"/>
            <a:ext cx="2433112" cy="1468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356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 općenito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Problem </a:t>
            </a:r>
            <a:r>
              <a:rPr lang="hr-HR" dirty="0"/>
              <a:t>kod računanja </a:t>
            </a:r>
            <a:r>
              <a:rPr lang="hr-HR" dirty="0" err="1"/>
              <a:t>Moran</a:t>
            </a:r>
            <a:r>
              <a:rPr lang="hr-HR" dirty="0"/>
              <a:t> </a:t>
            </a:r>
            <a:r>
              <a:rPr lang="hr-HR" dirty="0" smtClean="0"/>
              <a:t>I </a:t>
            </a:r>
            <a:r>
              <a:rPr lang="hr-HR" dirty="0" err="1" smtClean="0"/>
              <a:t>i</a:t>
            </a:r>
            <a:r>
              <a:rPr lang="hr-HR" dirty="0" smtClean="0"/>
              <a:t> </a:t>
            </a:r>
            <a:r>
              <a:rPr lang="hr-HR" dirty="0" err="1" smtClean="0"/>
              <a:t>Geary</a:t>
            </a:r>
            <a:r>
              <a:rPr lang="hr-HR" dirty="0" smtClean="0"/>
              <a:t> C </a:t>
            </a:r>
            <a:r>
              <a:rPr lang="hr-HR" dirty="0"/>
              <a:t>indeksa, </a:t>
            </a:r>
            <a:r>
              <a:rPr lang="hr-HR" dirty="0" smtClean="0"/>
              <a:t>su </a:t>
            </a:r>
            <a:r>
              <a:rPr lang="hr-HR" dirty="0"/>
              <a:t>područja koja ne graniče niti s jednim susjedom, kao što su otoci.</a:t>
            </a:r>
          </a:p>
          <a:p>
            <a:r>
              <a:rPr lang="hr-HR" dirty="0"/>
              <a:t>Postoje i drugi testovi koji pokazuju ukupnu prostornu povezanost cjelokupnog skupa podataka kao što je </a:t>
            </a:r>
            <a:r>
              <a:rPr lang="hr-HR" dirty="0" err="1"/>
              <a:t>joincount.multi</a:t>
            </a:r>
            <a:r>
              <a:rPr lang="hr-HR" dirty="0"/>
              <a:t>() za binarne podatke.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107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Moran</a:t>
            </a:r>
            <a:r>
              <a:rPr lang="hr-HR" dirty="0" smtClean="0"/>
              <a:t> indeks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Vektorski podaci </a:t>
            </a:r>
            <a:r>
              <a:rPr lang="hr-HR" dirty="0" err="1" smtClean="0"/>
              <a:t>paker</a:t>
            </a:r>
            <a:r>
              <a:rPr lang="hr-HR" dirty="0" smtClean="0"/>
              <a:t> „</a:t>
            </a:r>
            <a:r>
              <a:rPr lang="hr-HR" dirty="0" err="1" smtClean="0"/>
              <a:t>spdep</a:t>
            </a:r>
            <a:r>
              <a:rPr lang="hr-HR" dirty="0" smtClean="0"/>
              <a:t>”</a:t>
            </a:r>
          </a:p>
          <a:p>
            <a:endParaRPr lang="hr-HR" dirty="0" smtClean="0"/>
          </a:p>
          <a:p>
            <a:r>
              <a:rPr lang="hr-HR" dirty="0" smtClean="0"/>
              <a:t>Rasterske podaci – paket raster.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2719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Analitika </a:t>
            </a:r>
            <a:r>
              <a:rPr lang="hr-HR" dirty="0"/>
              <a:t>kontinuiranih procesa i </a:t>
            </a:r>
            <a:r>
              <a:rPr lang="hr-HR" dirty="0" err="1"/>
              <a:t>geostatistika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Geostatistika</a:t>
            </a:r>
            <a:r>
              <a:rPr lang="hr-HR" dirty="0"/>
              <a:t> je dio metoda prostorne statistike, proces zaključivanja o vrijednosti nekog atributa u prostoru na temelju uzorka - skupa točka na kojima je vrijednost atributa poznata. </a:t>
            </a:r>
            <a:endParaRPr lang="hr-HR" dirty="0" smtClean="0"/>
          </a:p>
          <a:p>
            <a:r>
              <a:rPr lang="hr-HR" dirty="0" smtClean="0"/>
              <a:t>Statistika na </a:t>
            </a:r>
            <a:r>
              <a:rPr lang="hr-HR" dirty="0"/>
              <a:t>populaciji za koju znamo </a:t>
            </a:r>
            <a:r>
              <a:rPr lang="hr-HR" dirty="0" smtClean="0"/>
              <a:t>lokaciju.</a:t>
            </a:r>
          </a:p>
          <a:p>
            <a:r>
              <a:rPr lang="hr-HR" dirty="0" smtClean="0"/>
              <a:t>Teorija slučajnih polja.</a:t>
            </a:r>
            <a:endParaRPr lang="hr-HR" dirty="0"/>
          </a:p>
          <a:p>
            <a:r>
              <a:rPr lang="hr-HR" dirty="0" smtClean="0"/>
              <a:t>Pretpostavljajući </a:t>
            </a:r>
            <a:r>
              <a:rPr lang="hr-HR" dirty="0"/>
              <a:t>vezu između opservacija procjenjuje vrijednosti kontinuirane </a:t>
            </a:r>
            <a:r>
              <a:rPr lang="hr-HR" dirty="0" smtClean="0"/>
              <a:t>varijable</a:t>
            </a:r>
            <a:r>
              <a:rPr lang="hr-HR" dirty="0"/>
              <a:t> </a:t>
            </a:r>
            <a:r>
              <a:rPr lang="hr-HR" dirty="0" smtClean="0"/>
              <a:t>na cijelom području.</a:t>
            </a:r>
          </a:p>
          <a:p>
            <a:r>
              <a:rPr lang="hr-HR" dirty="0" smtClean="0"/>
              <a:t>Generalno: </a:t>
            </a:r>
            <a:r>
              <a:rPr lang="hr-HR" dirty="0" err="1" smtClean="0"/>
              <a:t>geostatistika</a:t>
            </a:r>
            <a:r>
              <a:rPr lang="hr-HR" dirty="0" smtClean="0"/>
              <a:t> </a:t>
            </a:r>
            <a:r>
              <a:rPr lang="hr-HR" dirty="0"/>
              <a:t>pokušava iz uzorka </a:t>
            </a:r>
            <a:endParaRPr lang="hr-HR" dirty="0" smtClean="0"/>
          </a:p>
          <a:p>
            <a:pPr lvl="1"/>
            <a:r>
              <a:rPr lang="hr-HR" dirty="0" smtClean="0"/>
              <a:t>procijeniti </a:t>
            </a:r>
            <a:r>
              <a:rPr lang="hr-HR" dirty="0"/>
              <a:t>proces koji je doveo do zabilježene strukture i </a:t>
            </a:r>
            <a:endParaRPr lang="hr-HR" dirty="0" smtClean="0"/>
          </a:p>
          <a:p>
            <a:pPr lvl="1"/>
            <a:r>
              <a:rPr lang="hr-HR" dirty="0" smtClean="0"/>
              <a:t>interpolirati </a:t>
            </a:r>
            <a:r>
              <a:rPr lang="hr-HR" dirty="0"/>
              <a:t>(procijeniti vrijednosti varijable) na cjelokupnom području, ali gdje mjerenja nisu napravljena.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0976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Sintaksa putanje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R ne može koristiti notaciju putanje do određene datoteke na način </a:t>
            </a:r>
            <a:r>
              <a:rPr lang="hr-HR" dirty="0" smtClean="0"/>
              <a:t>OS Windows:</a:t>
            </a:r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i="1" dirty="0" smtClean="0"/>
              <a:t>c</a:t>
            </a:r>
            <a:r>
              <a:rPr lang="hr-HR" i="1" dirty="0"/>
              <a:t>:\mydocuments\file.txt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R verzija:</a:t>
            </a:r>
          </a:p>
          <a:p>
            <a:pPr marL="0" indent="0" algn="ctr">
              <a:buNone/>
            </a:pPr>
            <a:r>
              <a:rPr lang="hr-HR" i="1" dirty="0"/>
              <a:t>c:\\mydocuments\\file.txt</a:t>
            </a:r>
            <a:endParaRPr lang="hr-HR" dirty="0"/>
          </a:p>
          <a:p>
            <a:pPr marL="0" indent="0" algn="ctr">
              <a:buNone/>
            </a:pPr>
            <a:r>
              <a:rPr lang="hr-HR" dirty="0"/>
              <a:t>c:/mydocuments/file.txt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7078054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Metode procjene na temelju uzorka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Postoji ogroman </a:t>
            </a:r>
            <a:r>
              <a:rPr lang="hr-HR" dirty="0"/>
              <a:t>broj dostupnih metoda </a:t>
            </a:r>
            <a:r>
              <a:rPr lang="hr-HR" dirty="0" smtClean="0"/>
              <a:t>interpolacije (mnoge i međusobno povezane).</a:t>
            </a:r>
          </a:p>
          <a:p>
            <a:r>
              <a:rPr lang="hr-HR" dirty="0" smtClean="0"/>
              <a:t>Jedna od podjela prema količini ekspertnog znanja koje zahtijevaju:</a:t>
            </a:r>
          </a:p>
          <a:p>
            <a:endParaRPr lang="hr-HR" dirty="0"/>
          </a:p>
          <a:p>
            <a:pPr lvl="1"/>
            <a:r>
              <a:rPr lang="hr-HR" dirty="0"/>
              <a:t>Mehanički modeli – primjer – trend površine – regresija na </a:t>
            </a:r>
            <a:r>
              <a:rPr lang="hr-HR" dirty="0" smtClean="0"/>
              <a:t>koordinatama,</a:t>
            </a:r>
            <a:endParaRPr lang="hr-HR" dirty="0"/>
          </a:p>
          <a:p>
            <a:pPr lvl="1"/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</a:t>
            </a:r>
            <a:r>
              <a:rPr lang="hr-HR" dirty="0" smtClean="0"/>
              <a:t>modeli,</a:t>
            </a:r>
            <a:endParaRPr lang="hr-HR" dirty="0"/>
          </a:p>
          <a:p>
            <a:pPr lvl="1"/>
            <a:r>
              <a:rPr lang="hr-HR" dirty="0"/>
              <a:t>Modeli temeljeni na ekspertnom </a:t>
            </a:r>
            <a:r>
              <a:rPr lang="hr-HR" dirty="0" smtClean="0"/>
              <a:t>znanju - </a:t>
            </a:r>
            <a:r>
              <a:rPr lang="hr-HR" dirty="0"/>
              <a:t>O ovoj grupi modela nećemo dalje govoriti, ali se u grubo dijele na temelju utjecaja eksperta na rezultat, gdje je ekstreman slučaj ručno crtanje </a:t>
            </a:r>
            <a:r>
              <a:rPr lang="hr-HR" dirty="0" smtClean="0"/>
              <a:t>karata.</a:t>
            </a:r>
            <a:endParaRPr lang="hr-HR" dirty="0"/>
          </a:p>
          <a:p>
            <a:endParaRPr lang="hr-HR" dirty="0" smtClean="0"/>
          </a:p>
          <a:p>
            <a:r>
              <a:rPr lang="hr-HR" dirty="0" smtClean="0"/>
              <a:t>Hibridni modeli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948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Mehanički </a:t>
            </a:r>
            <a:r>
              <a:rPr lang="hr-HR" dirty="0"/>
              <a:t>(deterministički)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Ovoj klasi modela koriste se empirijski ili proizvoljni parametri. U ovoj klasi modela nije moguće procijeniti pogrešku modela budući ne postoje striktne pretpostavke promjenjivosti značajka, a najčešći predstavnici ove klase modela su:</a:t>
            </a:r>
          </a:p>
          <a:p>
            <a:pPr lvl="0"/>
            <a:r>
              <a:rPr lang="hr-HR" dirty="0" err="1"/>
              <a:t>Thiessienovi</a:t>
            </a:r>
            <a:r>
              <a:rPr lang="hr-HR" dirty="0"/>
              <a:t> poligoni</a:t>
            </a:r>
          </a:p>
          <a:p>
            <a:pPr lvl="0"/>
            <a:r>
              <a:rPr lang="hr-HR" dirty="0"/>
              <a:t>Interpolacija težina </a:t>
            </a:r>
            <a:r>
              <a:rPr lang="hr-HR" dirty="0" err="1"/>
              <a:t>inverzne</a:t>
            </a:r>
            <a:r>
              <a:rPr lang="hr-HR" dirty="0"/>
              <a:t> udaljenosti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Inverse</a:t>
            </a:r>
            <a:r>
              <a:rPr lang="hr-HR" i="1" dirty="0"/>
              <a:t> Distance </a:t>
            </a:r>
            <a:r>
              <a:rPr lang="hr-HR" i="1" dirty="0" err="1"/>
              <a:t>Weight</a:t>
            </a:r>
            <a:r>
              <a:rPr lang="hr-HR" i="1" dirty="0"/>
              <a:t> – IDW</a:t>
            </a:r>
            <a:r>
              <a:rPr lang="hr-HR" dirty="0"/>
              <a:t>)</a:t>
            </a:r>
          </a:p>
          <a:p>
            <a:pPr lvl="0"/>
            <a:r>
              <a:rPr lang="hr-HR" u="sng" dirty="0"/>
              <a:t>Regresija na koordinatama</a:t>
            </a:r>
            <a:r>
              <a:rPr lang="hr-HR" dirty="0"/>
              <a:t> – trend površine ili interpolacija pomične površine</a:t>
            </a:r>
          </a:p>
          <a:p>
            <a:pPr lvl="0"/>
            <a:r>
              <a:rPr lang="hr-HR" dirty="0"/>
              <a:t>Prirodni susjedi</a:t>
            </a:r>
          </a:p>
          <a:p>
            <a:pPr lvl="0"/>
            <a:r>
              <a:rPr lang="hr-HR" dirty="0"/>
              <a:t>Splinovi, itd.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181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Mehanički (deterministički) </a:t>
            </a:r>
            <a:r>
              <a:rPr lang="hr-HR" dirty="0" smtClean="0"/>
              <a:t>modeli,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Regionalni trend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polinomial</a:t>
            </a:r>
            <a:r>
              <a:rPr lang="hr-HR" i="1" dirty="0"/>
              <a:t> trend </a:t>
            </a:r>
            <a:r>
              <a:rPr lang="hr-HR" i="1" dirty="0" err="1"/>
              <a:t>surface</a:t>
            </a:r>
            <a:r>
              <a:rPr lang="hr-HR" dirty="0" smtClean="0"/>
              <a:t>)</a:t>
            </a:r>
          </a:p>
          <a:p>
            <a:r>
              <a:rPr lang="hr-HR" dirty="0"/>
              <a:t>M</a:t>
            </a:r>
            <a:r>
              <a:rPr lang="hr-HR" dirty="0" smtClean="0"/>
              <a:t>atematički </a:t>
            </a:r>
            <a:r>
              <a:rPr lang="hr-HR" dirty="0"/>
              <a:t>model regionalnog trenda tj. vrijednost atributa na svakoj pojedinoj točki promatranog područja ovisi o njezinim 2D koordinatama – </a:t>
            </a:r>
            <a:r>
              <a:rPr lang="hr-HR" i="1" dirty="0"/>
              <a:t>z=f(</a:t>
            </a:r>
            <a:r>
              <a:rPr lang="hr-HR" i="1" dirty="0" err="1"/>
              <a:t>x,j</a:t>
            </a:r>
            <a:r>
              <a:rPr lang="hr-HR" i="1" dirty="0"/>
              <a:t>) </a:t>
            </a:r>
            <a:r>
              <a:rPr lang="hr-HR" dirty="0"/>
              <a:t>gdje je z vrijednost atributa a x i y projicirane koordinate u dvodimenzionalnom prostoru. </a:t>
            </a:r>
            <a:endParaRPr lang="hr-HR" dirty="0" smtClean="0"/>
          </a:p>
          <a:p>
            <a:r>
              <a:rPr lang="hr-HR" dirty="0" smtClean="0"/>
              <a:t>Generalni oblik:</a:t>
            </a:r>
          </a:p>
          <a:p>
            <a:r>
              <a:rPr lang="hr-HR" dirty="0"/>
              <a:t>Rezultat kreiranja </a:t>
            </a:r>
            <a:r>
              <a:rPr lang="hr-HR" dirty="0" err="1"/>
              <a:t>polinomijalnog</a:t>
            </a:r>
            <a:r>
              <a:rPr lang="hr-HR" dirty="0"/>
              <a:t> trenda</a:t>
            </a:r>
          </a:p>
          <a:p>
            <a:pPr lvl="0"/>
            <a:r>
              <a:rPr lang="hr-HR" dirty="0"/>
              <a:t>prvog reda – ploha;</a:t>
            </a:r>
          </a:p>
          <a:p>
            <a:pPr lvl="0"/>
            <a:r>
              <a:rPr lang="hr-HR" dirty="0"/>
              <a:t>drugog reda – kupola ili depresija</a:t>
            </a:r>
          </a:p>
          <a:p>
            <a:pPr lvl="0"/>
            <a:r>
              <a:rPr lang="hr-HR" dirty="0"/>
              <a:t>viših redova – savijena struktura u ovisnosti o broju prijelomnih točaka.</a:t>
            </a:r>
          </a:p>
          <a:p>
            <a:r>
              <a:rPr lang="hr-HR" dirty="0" smtClean="0"/>
              <a:t>Učitajte program naziva "</a:t>
            </a:r>
            <a:r>
              <a:rPr lang="hr-HR" dirty="0" err="1" smtClean="0"/>
              <a:t>ols_gls.R</a:t>
            </a:r>
            <a:r>
              <a:rPr lang="hr-HR" dirty="0" smtClean="0"/>
              <a:t>”.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polinomijal_trend_second_oreder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4155" y="3234743"/>
            <a:ext cx="5143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512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Statistički </a:t>
            </a:r>
            <a:r>
              <a:rPr lang="hr-HR" dirty="0"/>
              <a:t>(</a:t>
            </a:r>
            <a:r>
              <a:rPr lang="hr-HR" dirty="0" err="1"/>
              <a:t>vjerojatnosni</a:t>
            </a:r>
            <a:r>
              <a:rPr lang="hr-HR" dirty="0"/>
              <a:t>) modeli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U ovoj grupi modela parametri modela se uglavnom procjenjuju objektivno, prateći teoriju vjerojatnosti. Predikcije modela prate i njihove pridružene pogreške modela. Nedostaci ove grupe modela su ti da uzorak mora poštivati stroge pretpostavke. Međusobno ih dalje možemo podijeliti na barem četiri podgrupe </a:t>
            </a:r>
            <a:r>
              <a:rPr lang="hr-HR" dirty="0" smtClean="0"/>
              <a:t>modela</a:t>
            </a:r>
          </a:p>
          <a:p>
            <a:pPr lvl="0"/>
            <a:r>
              <a:rPr lang="hr-HR" u="sng" dirty="0" err="1"/>
              <a:t>Kriging</a:t>
            </a:r>
            <a:r>
              <a:rPr lang="hr-HR" dirty="0"/>
              <a:t> (univerzalni, obični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ordinary</a:t>
            </a:r>
            <a:r>
              <a:rPr lang="hr-HR" dirty="0"/>
              <a:t>), jednostavan (</a:t>
            </a:r>
            <a:r>
              <a:rPr lang="hr-HR" dirty="0" err="1"/>
              <a:t>univarijantni</a:t>
            </a:r>
            <a:r>
              <a:rPr lang="hr-HR" dirty="0"/>
              <a:t> i </a:t>
            </a:r>
            <a:r>
              <a:rPr lang="hr-HR" dirty="0" err="1"/>
              <a:t>multivarijantni</a:t>
            </a:r>
            <a:r>
              <a:rPr lang="hr-HR" dirty="0"/>
              <a:t> kao </a:t>
            </a:r>
            <a:r>
              <a:rPr lang="hr-HR" dirty="0" err="1"/>
              <a:t>ko-kriging</a:t>
            </a:r>
            <a:r>
              <a:rPr lang="hr-HR" dirty="0"/>
              <a:t>)</a:t>
            </a:r>
          </a:p>
          <a:p>
            <a:pPr lvl="0"/>
            <a:r>
              <a:rPr lang="hr-HR" dirty="0"/>
              <a:t>Regresijski modeli – korelacije </a:t>
            </a:r>
            <a:r>
              <a:rPr lang="hr-HR" dirty="0" smtClean="0"/>
              <a:t>okoliša,</a:t>
            </a:r>
            <a:endParaRPr lang="hr-HR" dirty="0"/>
          </a:p>
          <a:p>
            <a:pPr lvl="0"/>
            <a:r>
              <a:rPr lang="hr-HR" dirty="0"/>
              <a:t>Modeli procijenjeni Bayes statističkim </a:t>
            </a:r>
            <a:r>
              <a:rPr lang="hr-HR" dirty="0" smtClean="0"/>
              <a:t>metodama,</a:t>
            </a:r>
            <a:endParaRPr lang="hr-HR" dirty="0"/>
          </a:p>
          <a:p>
            <a:pPr lvl="0"/>
            <a:r>
              <a:rPr lang="hr-HR" u="sng" dirty="0"/>
              <a:t>Hibridni modeli</a:t>
            </a:r>
            <a:r>
              <a:rPr lang="hr-HR" dirty="0"/>
              <a:t> – između ovih grupa (na primjer regresijski </a:t>
            </a:r>
            <a:r>
              <a:rPr lang="hr-HR" dirty="0" err="1"/>
              <a:t>kriging</a:t>
            </a:r>
            <a:r>
              <a:rPr lang="hr-HR" dirty="0" smtClean="0"/>
              <a:t>).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256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Statistički </a:t>
            </a:r>
            <a:r>
              <a:rPr lang="it-IT" dirty="0"/>
              <a:t>interpolacijski modeli – </a:t>
            </a:r>
            <a:r>
              <a:rPr lang="hr-HR" dirty="0" smtClean="0"/>
              <a:t>mehanički (</a:t>
            </a:r>
            <a:r>
              <a:rPr lang="it-IT" dirty="0" smtClean="0"/>
              <a:t>hibridi model</a:t>
            </a:r>
            <a:r>
              <a:rPr lang="hr-HR" dirty="0" smtClean="0"/>
              <a:t>)</a:t>
            </a:r>
            <a:r>
              <a:rPr lang="it-IT" dirty="0" smtClean="0"/>
              <a:t> </a:t>
            </a:r>
            <a:r>
              <a:rPr lang="it-IT" dirty="0"/>
              <a:t>-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:</a:t>
            </a:r>
          </a:p>
          <a:p>
            <a:r>
              <a:rPr lang="hr-HR" dirty="0" smtClean="0"/>
              <a:t>Regresijska </a:t>
            </a:r>
            <a:r>
              <a:rPr lang="hr-HR" dirty="0"/>
              <a:t>analiza je termin koji se koristi za opisivanje obitelji metoda koji pokušavaju opisati odnos između </a:t>
            </a:r>
            <a:r>
              <a:rPr lang="hr-HR" dirty="0" smtClean="0"/>
              <a:t>jedne </a:t>
            </a:r>
            <a:r>
              <a:rPr lang="hr-HR" dirty="0"/>
              <a:t>(ili više) zavisnih varijabli i određenog broja nezavisnih ili </a:t>
            </a:r>
            <a:r>
              <a:rPr lang="hr-HR" dirty="0" smtClean="0"/>
              <a:t>prediktorskih </a:t>
            </a:r>
            <a:r>
              <a:rPr lang="hr-HR" dirty="0"/>
              <a:t>varijabli. </a:t>
            </a:r>
            <a:endParaRPr lang="hr-HR" dirty="0" smtClean="0"/>
          </a:p>
          <a:p>
            <a:r>
              <a:rPr lang="hr-HR" dirty="0" err="1" smtClean="0"/>
              <a:t>Kriging</a:t>
            </a:r>
            <a:r>
              <a:rPr lang="hr-HR" dirty="0" smtClean="0"/>
              <a:t> – </a:t>
            </a:r>
            <a:r>
              <a:rPr lang="hr-HR" dirty="0" err="1" smtClean="0"/>
              <a:t>Krige</a:t>
            </a:r>
            <a:r>
              <a:rPr lang="hr-HR" dirty="0" smtClean="0"/>
              <a:t> i </a:t>
            </a:r>
            <a:r>
              <a:rPr lang="hr-HR" dirty="0" err="1" smtClean="0"/>
              <a:t>Sichel</a:t>
            </a:r>
            <a:r>
              <a:rPr lang="hr-HR" dirty="0" smtClean="0"/>
              <a:t> 1951. </a:t>
            </a:r>
            <a:r>
              <a:rPr lang="hr-HR" dirty="0"/>
              <a:t>godine </a:t>
            </a:r>
            <a:r>
              <a:rPr lang="hr-HR" dirty="0" smtClean="0"/>
              <a:t>–metoda koje je pokušala </a:t>
            </a:r>
            <a:r>
              <a:rPr lang="hr-HR" dirty="0"/>
              <a:t>predvidjeti vrijednost funkcije </a:t>
            </a:r>
            <a:r>
              <a:rPr lang="hr-HR" dirty="0" smtClean="0"/>
              <a:t>na </a:t>
            </a:r>
            <a:r>
              <a:rPr lang="hr-HR" dirty="0"/>
              <a:t>određenom </a:t>
            </a:r>
            <a:r>
              <a:rPr lang="hr-HR" dirty="0" smtClean="0"/>
              <a:t>mjestu </a:t>
            </a:r>
            <a:r>
              <a:rPr lang="hr-HR" dirty="0"/>
              <a:t>izračunavanjem </a:t>
            </a:r>
            <a:r>
              <a:rPr lang="hr-HR" dirty="0" smtClean="0"/>
              <a:t>ponderiranog prosjeka </a:t>
            </a:r>
            <a:r>
              <a:rPr lang="hr-HR" dirty="0"/>
              <a:t>poznatih vrijednosti funkcije u susjedstvu </a:t>
            </a:r>
            <a:r>
              <a:rPr lang="hr-HR" dirty="0" smtClean="0"/>
              <a:t>točke (sustav </a:t>
            </a:r>
            <a:r>
              <a:rPr lang="hr-HR" dirty="0" err="1" smtClean="0"/>
              <a:t>kriging</a:t>
            </a:r>
            <a:r>
              <a:rPr lang="hr-HR" dirty="0" smtClean="0"/>
              <a:t> jednadžbi).</a:t>
            </a:r>
          </a:p>
          <a:p>
            <a:r>
              <a:rPr lang="hr-HR" dirty="0" err="1" smtClean="0"/>
              <a:t>Matheron</a:t>
            </a:r>
            <a:r>
              <a:rPr lang="hr-HR" dirty="0" smtClean="0"/>
              <a:t> 1962, kreirao formule za </a:t>
            </a:r>
            <a:r>
              <a:rPr lang="hr-HR" dirty="0" err="1" smtClean="0"/>
              <a:t>kriging</a:t>
            </a:r>
            <a:r>
              <a:rPr lang="hr-HR" dirty="0" smtClean="0"/>
              <a:t> sustav.</a:t>
            </a:r>
          </a:p>
          <a:p>
            <a:r>
              <a:rPr lang="hr-HR" dirty="0" smtClean="0"/>
              <a:t>Novost je funkcija za iskazivanje prostorne ovisnosti među opservacijama (</a:t>
            </a:r>
            <a:r>
              <a:rPr lang="hr-HR" dirty="0" err="1" smtClean="0"/>
              <a:t>autokorelacija</a:t>
            </a:r>
            <a:r>
              <a:rPr lang="hr-HR" dirty="0" smtClean="0"/>
              <a:t>) – </a:t>
            </a:r>
            <a:r>
              <a:rPr lang="hr-HR" dirty="0" err="1" smtClean="0"/>
              <a:t>semivariogram</a:t>
            </a:r>
            <a:r>
              <a:rPr lang="hr-HR" dirty="0" smtClean="0"/>
              <a:t>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018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r>
              <a:rPr lang="hr-HR" dirty="0" smtClean="0"/>
              <a:t> / </a:t>
            </a:r>
            <a:r>
              <a:rPr lang="hr-HR" dirty="0" err="1" smtClean="0"/>
              <a:t>samivariogram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F</a:t>
            </a:r>
            <a:r>
              <a:rPr lang="hr-HR" dirty="0" smtClean="0"/>
              <a:t>unkcija </a:t>
            </a:r>
            <a:r>
              <a:rPr lang="hr-HR" dirty="0"/>
              <a:t>koja indicira prostornu povezanost opservacija mjerenih na </a:t>
            </a:r>
            <a:r>
              <a:rPr lang="hr-HR" dirty="0" smtClean="0"/>
              <a:t>različitim mjestima </a:t>
            </a:r>
            <a:r>
              <a:rPr lang="hr-HR" dirty="0"/>
              <a:t>uzorkovanja. </a:t>
            </a:r>
            <a:endParaRPr lang="hr-HR" dirty="0" smtClean="0"/>
          </a:p>
          <a:p>
            <a:r>
              <a:rPr lang="hr-HR" dirty="0" smtClean="0"/>
              <a:t>Predstavlja se grafičkim </a:t>
            </a:r>
            <a:r>
              <a:rPr lang="hr-HR" dirty="0"/>
              <a:t>prikazom </a:t>
            </a:r>
            <a:r>
              <a:rPr lang="hr-HR" dirty="0" smtClean="0"/>
              <a:t>(varijancu </a:t>
            </a:r>
            <a:r>
              <a:rPr lang="hr-HR" dirty="0"/>
              <a:t>među parovima opservacija s euklidskim udaljenostima između parova opservacija</a:t>
            </a:r>
            <a:r>
              <a:rPr lang="hr-HR" dirty="0" smtClean="0"/>
              <a:t>).</a:t>
            </a:r>
          </a:p>
          <a:p>
            <a:r>
              <a:rPr lang="hr-HR" dirty="0" smtClean="0"/>
              <a:t>Nije nužno da je Euklidski prostor.</a:t>
            </a:r>
          </a:p>
          <a:p>
            <a:r>
              <a:rPr lang="hr-HR" dirty="0" err="1" smtClean="0"/>
              <a:t>Semivarijanca</a:t>
            </a:r>
            <a:r>
              <a:rPr lang="hr-HR" dirty="0" smtClean="0"/>
              <a:t> - </a:t>
            </a:r>
            <a:r>
              <a:rPr lang="hr-HR" dirty="0"/>
              <a:t>razlike između zabilježenih vrijednosti varijable između svih kombinacija parova točaka u uzorku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gdje </a:t>
            </a:r>
            <a:r>
              <a:rPr lang="hr-HR" dirty="0"/>
              <a:t>je z(s</a:t>
            </a:r>
            <a:r>
              <a:rPr lang="hr-HR" baseline="-25000" dirty="0"/>
              <a:t>i)</a:t>
            </a:r>
            <a:r>
              <a:rPr lang="hr-HR" dirty="0"/>
              <a:t> je vrijednost mjerene varijable na nekoj lokaciji a z(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r>
              <a:rPr lang="hr-HR" dirty="0"/>
              <a:t>) je izmjerena vrijednost varijable na susjednoj lokaciji na udaljenosti </a:t>
            </a:r>
            <a:r>
              <a:rPr lang="hr-HR" dirty="0" err="1"/>
              <a:t>s</a:t>
            </a:r>
            <a:r>
              <a:rPr lang="hr-HR" baseline="-25000" dirty="0" err="1"/>
              <a:t>i</a:t>
            </a:r>
            <a:r>
              <a:rPr lang="hr-HR" dirty="0" err="1"/>
              <a:t>+h</a:t>
            </a:r>
            <a:endParaRPr lang="hr-HR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formula_semivarijanc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968885"/>
            <a:ext cx="2295728" cy="71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212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pic>
        <p:nvPicPr>
          <p:cNvPr id="5" name="Content Placeholder 4" descr="variogram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507866" y="1826684"/>
            <a:ext cx="5176271" cy="434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4042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Variogram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Dijelovi </a:t>
            </a:r>
            <a:r>
              <a:rPr lang="hr-HR" dirty="0" err="1" smtClean="0"/>
              <a:t>variograma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474" y="2861142"/>
            <a:ext cx="4279053" cy="28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Regresijski </a:t>
            </a:r>
            <a:r>
              <a:rPr lang="hr-HR" dirty="0" err="1" smtClean="0"/>
              <a:t>kriging</a:t>
            </a:r>
            <a:r>
              <a:rPr lang="hr-HR" dirty="0" smtClean="0"/>
              <a:t> - shema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regresijski kriging(1)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481" y="2030461"/>
            <a:ext cx="7313323" cy="394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565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Evaluacija modela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Obavezno!</a:t>
            </a:r>
          </a:p>
          <a:p>
            <a:r>
              <a:rPr lang="hr-HR" dirty="0" smtClean="0"/>
              <a:t>Neki drugi tečaj </a:t>
            </a:r>
            <a:r>
              <a:rPr lang="hr-HR" dirty="0" smtClean="0">
                <a:sym typeface="Wingdings" panose="05000000000000000000" pitchFamily="2" charset="2"/>
              </a:rPr>
              <a:t>!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931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Određivanje okoline za rad i individualizirani sustav</a:t>
            </a:r>
            <a:r>
              <a:rPr lang="hr-HR" dirty="0"/>
              <a:t/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b="1" dirty="0" err="1" smtClean="0"/>
              <a:t>Rprofile.site</a:t>
            </a:r>
            <a:r>
              <a:rPr lang="hr-HR" dirty="0" smtClean="0"/>
              <a:t>\R\R-3.1.0\</a:t>
            </a:r>
            <a:r>
              <a:rPr lang="hr-HR" dirty="0" err="1" smtClean="0"/>
              <a:t>etc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2957060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Teorija slučajnih polja – 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Teorija </a:t>
            </a:r>
            <a:r>
              <a:rPr lang="hr-HR" dirty="0" err="1" smtClean="0"/>
              <a:t>regionaliziranih</a:t>
            </a:r>
            <a:r>
              <a:rPr lang="hr-HR" dirty="0" smtClean="0"/>
              <a:t> varijabli.</a:t>
            </a:r>
          </a:p>
          <a:p>
            <a:endParaRPr lang="hr-HR" dirty="0"/>
          </a:p>
          <a:p>
            <a:r>
              <a:rPr lang="hr-HR" dirty="0" smtClean="0"/>
              <a:t>Za one koji su spremni znati malo više ili će im zatrebati kasnije.</a:t>
            </a:r>
          </a:p>
          <a:p>
            <a:endParaRPr lang="hr-HR" dirty="0" smtClean="0"/>
          </a:p>
          <a:p>
            <a:r>
              <a:rPr lang="hr-HR" dirty="0" smtClean="0"/>
              <a:t>Pročitajte sami, veoma pojednostavljenu verziju teorije.</a:t>
            </a:r>
          </a:p>
          <a:p>
            <a:endParaRPr lang="hr-HR" dirty="0" smtClean="0"/>
          </a:p>
          <a:p>
            <a:r>
              <a:rPr lang="hr-HR" dirty="0" smtClean="0"/>
              <a:t>Postoji velik broj znanstvenika koji se s teorijom ne slažu.</a:t>
            </a:r>
          </a:p>
          <a:p>
            <a:endParaRPr lang="hr-HR" dirty="0"/>
          </a:p>
          <a:p>
            <a:r>
              <a:rPr lang="hr-HR" dirty="0" smtClean="0"/>
              <a:t>Pokazala se izuzetno korisnom u praksi.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766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Geostatistika </a:t>
            </a:r>
            <a:r>
              <a:rPr lang="fi-FI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Postoji ogroman broj metoda i pristupa u procesu interpolacije točkastih vrijednosti na raster. </a:t>
            </a:r>
            <a:endParaRPr lang="hr-HR" dirty="0" smtClean="0"/>
          </a:p>
          <a:p>
            <a:r>
              <a:rPr lang="hr-HR" dirty="0" smtClean="0"/>
              <a:t>Unutar </a:t>
            </a:r>
            <a:r>
              <a:rPr lang="hr-HR" dirty="0"/>
              <a:t>sustava R </a:t>
            </a:r>
            <a:r>
              <a:rPr lang="hr-HR" dirty="0" smtClean="0"/>
              <a:t>- veći </a:t>
            </a:r>
            <a:r>
              <a:rPr lang="hr-HR" dirty="0"/>
              <a:t>broj paketa koji se bave </a:t>
            </a:r>
            <a:r>
              <a:rPr lang="hr-HR" dirty="0" err="1"/>
              <a:t>geostatističkim</a:t>
            </a:r>
            <a:r>
              <a:rPr lang="hr-HR" dirty="0"/>
              <a:t> analizama i interpolacijama. </a:t>
            </a:r>
            <a:endParaRPr lang="hr-HR" dirty="0" smtClean="0"/>
          </a:p>
          <a:p>
            <a:r>
              <a:rPr lang="hr-HR" dirty="0" smtClean="0"/>
              <a:t>To </a:t>
            </a:r>
            <a:r>
              <a:rPr lang="hr-HR" dirty="0"/>
              <a:t>su specijalizirani paketi (</a:t>
            </a:r>
            <a:r>
              <a:rPr lang="hr-HR" dirty="0" err="1"/>
              <a:t>akima</a:t>
            </a:r>
            <a:r>
              <a:rPr lang="hr-HR" dirty="0"/>
              <a:t>, </a:t>
            </a:r>
            <a:r>
              <a:rPr lang="hr-HR" dirty="0" err="1"/>
              <a:t>loess</a:t>
            </a:r>
            <a:r>
              <a:rPr lang="hr-HR" dirty="0"/>
              <a:t>, </a:t>
            </a:r>
            <a:r>
              <a:rPr lang="hr-HR" dirty="0" err="1"/>
              <a:t>spatial</a:t>
            </a:r>
            <a:r>
              <a:rPr lang="hr-HR" dirty="0"/>
              <a:t>, </a:t>
            </a:r>
            <a:r>
              <a:rPr lang="hr-HR" dirty="0" err="1"/>
              <a:t>gstat</a:t>
            </a:r>
            <a:r>
              <a:rPr lang="hr-HR" dirty="0"/>
              <a:t>, </a:t>
            </a:r>
            <a:r>
              <a:rPr lang="hr-HR" dirty="0" err="1"/>
              <a:t>GeoR</a:t>
            </a:r>
            <a:r>
              <a:rPr lang="hr-HR" dirty="0"/>
              <a:t>, ali i mnogi drugi) koji nude ogroman broj tehnika</a:t>
            </a:r>
            <a:r>
              <a:rPr lang="hr-HR" dirty="0" smtClean="0"/>
              <a:t>. </a:t>
            </a:r>
          </a:p>
          <a:p>
            <a:r>
              <a:rPr lang="hr-HR" dirty="0" smtClean="0"/>
              <a:t>Tijekom </a:t>
            </a:r>
            <a:r>
              <a:rPr lang="hr-HR" dirty="0"/>
              <a:t>ovog tečaja detaljnije ćemo se upoznati samo s jednim, paketom "</a:t>
            </a:r>
            <a:r>
              <a:rPr lang="hr-HR" dirty="0" err="1"/>
              <a:t>gstat</a:t>
            </a:r>
            <a:r>
              <a:rPr lang="hr-HR" dirty="0"/>
              <a:t>".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3996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"</a:t>
            </a:r>
            <a:r>
              <a:rPr lang="hr-HR" dirty="0" err="1"/>
              <a:t>gstat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R</a:t>
            </a:r>
            <a:r>
              <a:rPr lang="hr-HR" dirty="0" smtClean="0"/>
              <a:t> </a:t>
            </a:r>
            <a:r>
              <a:rPr lang="hr-HR" dirty="0"/>
              <a:t>implementacija samostalnog programa „</a:t>
            </a:r>
            <a:r>
              <a:rPr lang="hr-HR" dirty="0" err="1"/>
              <a:t>gstat</a:t>
            </a:r>
            <a:r>
              <a:rPr lang="hr-HR" dirty="0"/>
              <a:t>“ za </a:t>
            </a:r>
            <a:r>
              <a:rPr lang="hr-HR" dirty="0" err="1"/>
              <a:t>geostatističke</a:t>
            </a:r>
            <a:r>
              <a:rPr lang="hr-HR" dirty="0"/>
              <a:t> </a:t>
            </a:r>
            <a:r>
              <a:rPr lang="hr-HR" dirty="0" smtClean="0"/>
              <a:t>analize,</a:t>
            </a:r>
          </a:p>
          <a:p>
            <a:r>
              <a:rPr lang="hr-HR" dirty="0" smtClean="0"/>
              <a:t> </a:t>
            </a:r>
            <a:r>
              <a:rPr lang="hr-HR" dirty="0"/>
              <a:t>Uglavnom razvijen na sveučilištu u </a:t>
            </a:r>
            <a:r>
              <a:rPr lang="hr-HR" dirty="0" err="1"/>
              <a:t>Utrecht</a:t>
            </a:r>
            <a:r>
              <a:rPr lang="hr-HR" dirty="0"/>
              <a:t>-u (NL) 1992 – 2007, </a:t>
            </a:r>
            <a:r>
              <a:rPr lang="hr-HR" dirty="0" smtClean="0"/>
              <a:t>nakon </a:t>
            </a:r>
            <a:r>
              <a:rPr lang="hr-HR" dirty="0"/>
              <a:t>2007. </a:t>
            </a:r>
            <a:r>
              <a:rPr lang="hr-HR" dirty="0" smtClean="0"/>
              <a:t>Institut </a:t>
            </a:r>
            <a:r>
              <a:rPr lang="hr-HR" dirty="0"/>
              <a:t>za </a:t>
            </a:r>
            <a:r>
              <a:rPr lang="hr-HR" dirty="0" err="1"/>
              <a:t>geoinformatiku</a:t>
            </a:r>
            <a:r>
              <a:rPr lang="hr-HR" dirty="0"/>
              <a:t> Sveučilišta u </a:t>
            </a:r>
            <a:r>
              <a:rPr lang="hr-HR" dirty="0" err="1"/>
              <a:t>Münster</a:t>
            </a:r>
            <a:r>
              <a:rPr lang="hr-HR" dirty="0"/>
              <a:t>-u (D). </a:t>
            </a:r>
            <a:endParaRPr lang="hr-HR" dirty="0" smtClean="0"/>
          </a:p>
          <a:p>
            <a:r>
              <a:rPr lang="hr-HR" dirty="0" smtClean="0"/>
              <a:t>Cilj </a:t>
            </a:r>
            <a:r>
              <a:rPr lang="hr-HR" dirty="0"/>
              <a:t>je bio izrada alata za modeliranje, predikcije i simulacije </a:t>
            </a:r>
            <a:r>
              <a:rPr lang="hr-HR" dirty="0" err="1"/>
              <a:t>geostatističkih</a:t>
            </a:r>
            <a:r>
              <a:rPr lang="hr-HR" dirty="0"/>
              <a:t> podataka u jednoj, dvije ili tri dimenzije</a:t>
            </a:r>
            <a:r>
              <a:rPr lang="hr-HR" dirty="0" smtClean="0"/>
              <a:t>.</a:t>
            </a:r>
          </a:p>
          <a:p>
            <a:r>
              <a:rPr lang="hr-HR" dirty="0" smtClean="0"/>
              <a:t>Ista </a:t>
            </a:r>
            <a:r>
              <a:rPr lang="hr-HR" dirty="0"/>
              <a:t>grupa danas razvija strukture podataka i analitičke metode za prostorno-vremenske setove podataka – analitika u četiri dimenzije (</a:t>
            </a:r>
            <a:r>
              <a:rPr lang="hr-HR" dirty="0" smtClean="0"/>
              <a:t>paketi  </a:t>
            </a:r>
            <a:r>
              <a:rPr lang="hr-HR" dirty="0"/>
              <a:t>"</a:t>
            </a:r>
            <a:r>
              <a:rPr lang="hr-HR" dirty="0" err="1"/>
              <a:t>spacetime</a:t>
            </a:r>
            <a:r>
              <a:rPr lang="hr-HR" dirty="0"/>
              <a:t>"). </a:t>
            </a:r>
            <a:endParaRPr lang="hr-HR" dirty="0" smtClean="0"/>
          </a:p>
          <a:p>
            <a:r>
              <a:rPr lang="hr-HR" dirty="0" smtClean="0"/>
              <a:t>Za </a:t>
            </a:r>
            <a:r>
              <a:rPr lang="hr-HR" dirty="0"/>
              <a:t>svoje metode koristi "</a:t>
            </a:r>
            <a:r>
              <a:rPr lang="hr-HR" dirty="0" err="1"/>
              <a:t>sp</a:t>
            </a:r>
            <a:r>
              <a:rPr lang="hr-HR" dirty="0"/>
              <a:t>" strukturu podataka.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ovog, postoji i niz drugih paketa za analitiku prostornih podataka i u određenoj se mjeri preklapaju s "</a:t>
            </a:r>
            <a:r>
              <a:rPr lang="hr-HR" dirty="0" err="1"/>
              <a:t>gstat</a:t>
            </a:r>
            <a:r>
              <a:rPr lang="hr-HR" dirty="0"/>
              <a:t>" tako na primjer (paketi "</a:t>
            </a:r>
            <a:r>
              <a:rPr lang="hr-HR" dirty="0" err="1"/>
              <a:t>geoR</a:t>
            </a:r>
            <a:r>
              <a:rPr lang="hr-HR" dirty="0"/>
              <a:t>" i "raster" s vlastitom klasom za prostorne podatke </a:t>
            </a:r>
            <a:r>
              <a:rPr lang="hr-HR" dirty="0" err="1"/>
              <a:t>geodata</a:t>
            </a:r>
            <a:r>
              <a:rPr lang="hr-HR" dirty="0"/>
              <a:t> i raster te paket "</a:t>
            </a:r>
            <a:r>
              <a:rPr lang="hr-HR" dirty="0" err="1"/>
              <a:t>spatial</a:t>
            </a:r>
            <a:r>
              <a:rPr lang="hr-HR" dirty="0"/>
              <a:t>" za analize točkastih procesa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point</a:t>
            </a:r>
            <a:r>
              <a:rPr lang="hr-HR" i="1" dirty="0"/>
              <a:t> </a:t>
            </a:r>
            <a:r>
              <a:rPr lang="hr-HR" i="1" dirty="0" err="1"/>
              <a:t>pattern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0723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Prostorno – vremenski podaci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Veoma </a:t>
            </a:r>
            <a:r>
              <a:rPr lang="hr-HR" dirty="0"/>
              <a:t>često su se prostorno-vremenski podaci analizirali na način da se posebno analizira prostorna, a posebno vremenska komponenta podataka.</a:t>
            </a:r>
          </a:p>
          <a:p>
            <a:endParaRPr lang="hr-HR" dirty="0" smtClean="0"/>
          </a:p>
          <a:p>
            <a:r>
              <a:rPr lang="hr-HR" dirty="0" smtClean="0"/>
              <a:t>Specifičnost </a:t>
            </a:r>
            <a:r>
              <a:rPr lang="hr-HR" dirty="0"/>
              <a:t>je ovog tipa podataka da veoma često bude često prikupljana ili u prostornoj ili u vremenskoj komponenti, ali rijetko u obje na istoj kvaliteti.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508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Klase </a:t>
            </a:r>
            <a:r>
              <a:rPr lang="hr-HR" dirty="0"/>
              <a:t>za pohranu prostorno vremenskih 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Paketi koji se </a:t>
            </a:r>
            <a:r>
              <a:rPr lang="hr-HR" dirty="0"/>
              <a:t>koji se razvijaju radi kreiranja klasa i metoda za pohranu, vizualizaciju i analizu prostorno – vremenski referenciranih podataka</a:t>
            </a:r>
            <a:r>
              <a:rPr lang="hr-HR" dirty="0" smtClean="0"/>
              <a:t>.</a:t>
            </a:r>
          </a:p>
          <a:p>
            <a:r>
              <a:rPr lang="hr-HR" dirty="0" smtClean="0"/>
              <a:t>Najznačajniji paketi:</a:t>
            </a:r>
          </a:p>
          <a:p>
            <a:r>
              <a:rPr lang="hr-HR" dirty="0" smtClean="0"/>
              <a:t>Paket „</a:t>
            </a:r>
            <a:r>
              <a:rPr lang="hr-HR" dirty="0" err="1" smtClean="0"/>
              <a:t>Spatio</a:t>
            </a:r>
            <a:r>
              <a:rPr lang="hr-HR" dirty="0" smtClean="0"/>
              <a:t> </a:t>
            </a:r>
            <a:r>
              <a:rPr lang="hr-HR" dirty="0" err="1" smtClean="0"/>
              <a:t>Temporal</a:t>
            </a:r>
            <a:r>
              <a:rPr lang="hr-HR" dirty="0" smtClean="0"/>
              <a:t>”</a:t>
            </a:r>
          </a:p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</a:t>
            </a:r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5941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</a:t>
            </a:r>
            <a:r>
              <a:rPr lang="hr-HR" dirty="0"/>
              <a:t>„</a:t>
            </a:r>
            <a:r>
              <a:rPr lang="hr-HR" dirty="0" err="1"/>
              <a:t>spacetime</a:t>
            </a:r>
            <a:r>
              <a:rPr lang="hr-HR" dirty="0"/>
              <a:t>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Razvija </a:t>
            </a:r>
            <a:r>
              <a:rPr lang="hr-HR" dirty="0"/>
              <a:t>klase i metode za optimalnu pohranu prostorno-vremenski referenciranih podataka koje </a:t>
            </a:r>
            <a:r>
              <a:rPr lang="hr-HR" dirty="0" smtClean="0"/>
              <a:t>uključuju:</a:t>
            </a:r>
          </a:p>
          <a:p>
            <a:r>
              <a:rPr lang="hr-HR" dirty="0" smtClean="0"/>
              <a:t>prostorno-vremenske </a:t>
            </a:r>
            <a:r>
              <a:rPr lang="hr-HR" dirty="0"/>
              <a:t>regularne površine, </a:t>
            </a:r>
            <a:endParaRPr lang="hr-HR" dirty="0" smtClean="0"/>
          </a:p>
          <a:p>
            <a:r>
              <a:rPr lang="hr-HR" dirty="0" smtClean="0"/>
              <a:t>iregularne podatke,</a:t>
            </a:r>
          </a:p>
          <a:p>
            <a:r>
              <a:rPr lang="hr-HR" dirty="0" smtClean="0"/>
              <a:t>putanje </a:t>
            </a:r>
            <a:r>
              <a:rPr lang="hr-HR" dirty="0"/>
              <a:t>(trajektorije) te </a:t>
            </a:r>
            <a:endParaRPr lang="hr-HR" dirty="0" smtClean="0"/>
          </a:p>
          <a:p>
            <a:r>
              <a:rPr lang="hr-HR" dirty="0" smtClean="0"/>
              <a:t>adekvatne </a:t>
            </a:r>
            <a:r>
              <a:rPr lang="hr-HR" dirty="0"/>
              <a:t>funkcije za grafički prikaz i animacije vremenskih serija</a:t>
            </a:r>
            <a:r>
              <a:rPr lang="hr-HR" dirty="0" smtClean="0"/>
              <a:t>,</a:t>
            </a:r>
          </a:p>
          <a:p>
            <a:r>
              <a:rPr lang="hr-HR" dirty="0" smtClean="0"/>
              <a:t>metode </a:t>
            </a:r>
            <a:r>
              <a:rPr lang="hr-HR" dirty="0"/>
              <a:t>za prostorno-vremensku selekciju podataka, </a:t>
            </a:r>
            <a:endParaRPr lang="hr-HR" dirty="0" smtClean="0"/>
          </a:p>
          <a:p>
            <a:r>
              <a:rPr lang="hr-HR" dirty="0" smtClean="0"/>
              <a:t>prostorno-vremenska </a:t>
            </a:r>
            <a:r>
              <a:rPr lang="hr-HR" dirty="0"/>
              <a:t>agregiranja i slično. </a:t>
            </a:r>
            <a:endParaRPr lang="hr-HR" dirty="0" smtClean="0"/>
          </a:p>
          <a:p>
            <a:r>
              <a:rPr lang="hr-HR" dirty="0" smtClean="0"/>
              <a:t>Koristi </a:t>
            </a:r>
            <a:r>
              <a:rPr lang="hr-HR" dirty="0"/>
              <a:t>strukturu podataka paketa "</a:t>
            </a:r>
            <a:r>
              <a:rPr lang="hr-HR" dirty="0" err="1"/>
              <a:t>sp</a:t>
            </a:r>
            <a:r>
              <a:rPr lang="hr-HR" dirty="0"/>
              <a:t>" za prostornu komponentu i strukturu paketa "</a:t>
            </a:r>
            <a:r>
              <a:rPr lang="hr-HR" dirty="0" err="1"/>
              <a:t>xts</a:t>
            </a:r>
            <a:r>
              <a:rPr lang="hr-HR" dirty="0"/>
              <a:t>" za vremenski dio</a:t>
            </a:r>
            <a:r>
              <a:rPr lang="hr-HR" dirty="0" smtClean="0"/>
              <a:t>.</a:t>
            </a:r>
          </a:p>
          <a:p>
            <a:r>
              <a:rPr lang="hr-HR" dirty="0" smtClean="0"/>
              <a:t>Integralni modeli obje komponente odjednom – prostor i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31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Ovisno o tipu prostorno – vremenski </a:t>
            </a:r>
            <a:r>
              <a:rPr lang="hr-HR" dirty="0" err="1"/>
              <a:t>referencijarnih</a:t>
            </a:r>
            <a:r>
              <a:rPr lang="hr-HR" dirty="0"/>
              <a:t> </a:t>
            </a:r>
            <a:r>
              <a:rPr lang="hr-HR" dirty="0" err="1"/>
              <a:t>podata</a:t>
            </a:r>
            <a:r>
              <a:rPr lang="hr-HR" dirty="0"/>
              <a:t> trenutno su razvijeni sljedeći formati za pohranu:</a:t>
            </a:r>
          </a:p>
          <a:p>
            <a:pPr lvl="0"/>
            <a:r>
              <a:rPr lang="hr-HR" dirty="0"/>
              <a:t>pune površine STF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spatio-temporal</a:t>
            </a:r>
            <a:r>
              <a:rPr lang="hr-HR" i="1" dirty="0"/>
              <a:t> </a:t>
            </a:r>
            <a:r>
              <a:rPr lang="hr-HR" i="1" dirty="0" err="1"/>
              <a:t>full</a:t>
            </a:r>
            <a:r>
              <a:rPr lang="hr-HR" i="1" dirty="0"/>
              <a:t> </a:t>
            </a:r>
            <a:r>
              <a:rPr lang="hr-HR" i="1" dirty="0" err="1"/>
              <a:t>grids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rahle </a:t>
            </a:r>
            <a:r>
              <a:rPr lang="hr-HR" dirty="0"/>
              <a:t>površine STS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sparse</a:t>
            </a:r>
            <a:r>
              <a:rPr lang="hr-HR" i="1" dirty="0"/>
              <a:t> </a:t>
            </a:r>
            <a:r>
              <a:rPr lang="hr-HR" i="1" dirty="0" err="1"/>
              <a:t>grid</a:t>
            </a:r>
            <a:r>
              <a:rPr lang="hr-HR" dirty="0"/>
              <a:t>) </a:t>
            </a:r>
            <a:endParaRPr lang="hr-HR" dirty="0" smtClean="0"/>
          </a:p>
          <a:p>
            <a:pPr lvl="0"/>
            <a:r>
              <a:rPr lang="hr-HR" dirty="0" smtClean="0"/>
              <a:t>nepravilni </a:t>
            </a:r>
            <a:r>
              <a:rPr lang="hr-HR" dirty="0"/>
              <a:t>rasporedi 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irregular</a:t>
            </a:r>
            <a:r>
              <a:rPr lang="hr-HR" i="1" dirty="0"/>
              <a:t> </a:t>
            </a:r>
            <a:r>
              <a:rPr lang="hr-HR" i="1" dirty="0" err="1"/>
              <a:t>layout</a:t>
            </a:r>
            <a:r>
              <a:rPr lang="hr-HR" dirty="0"/>
              <a:t>) – svaka opservacija posjeduje svoju oznaku prostora ii vremena. Mjerene točke u </a:t>
            </a:r>
            <a:r>
              <a:rPr lang="hr-HR" dirty="0" smtClean="0"/>
              <a:t>prostoru </a:t>
            </a:r>
            <a:r>
              <a:rPr lang="hr-HR" dirty="0"/>
              <a:t>i vremenu ne posjeduju vidljivo pravilo.</a:t>
            </a:r>
          </a:p>
          <a:p>
            <a:pPr lvl="0"/>
            <a:r>
              <a:rPr lang="hr-HR" dirty="0" smtClean="0"/>
              <a:t>trajektorije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dirty="0" err="1"/>
              <a:t>trayectory</a:t>
            </a:r>
            <a:r>
              <a:rPr lang="hr-HR" dirty="0"/>
              <a:t>) STT - </a:t>
            </a:r>
            <a:r>
              <a:rPr lang="hr-HR" dirty="0" smtClean="0"/>
              <a:t>intervalno </a:t>
            </a:r>
            <a:r>
              <a:rPr lang="hr-HR" dirty="0"/>
              <a:t>vrijeme, objekti u pokretu, jednostavne putanje – na ovaj način pohranjuju se informacije o objektima bez vremenskog trajanja, objektima određenog vremena trajanja koji se ne kreću te o objektima u pokretu.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5340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Najprije se indeksira </a:t>
            </a:r>
          </a:p>
          <a:p>
            <a:pPr marL="0" indent="0">
              <a:buNone/>
            </a:pPr>
            <a:r>
              <a:rPr lang="hr-HR" dirty="0" smtClean="0"/>
              <a:t>prostorna komponenta a </a:t>
            </a:r>
          </a:p>
          <a:p>
            <a:pPr marL="0" indent="0">
              <a:buNone/>
            </a:pPr>
            <a:r>
              <a:rPr lang="hr-HR" dirty="0"/>
              <a:t>o</a:t>
            </a:r>
            <a:r>
              <a:rPr lang="hr-HR" dirty="0" smtClean="0"/>
              <a:t>nda vremenska.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5" name="Picture 4" descr="spacetime_object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7253" y="1884687"/>
            <a:ext cx="4758207" cy="432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39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Paket „</a:t>
            </a:r>
            <a:r>
              <a:rPr lang="hr-HR" dirty="0" err="1" smtClean="0"/>
              <a:t>spacetime</a:t>
            </a:r>
            <a:r>
              <a:rPr lang="hr-HR" dirty="0" smtClean="0"/>
              <a:t>” – klase,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Metode za prijelaz </a:t>
            </a:r>
            <a:r>
              <a:rPr lang="hr-HR" dirty="0"/>
              <a:t>iz jednog 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formata </a:t>
            </a:r>
            <a:r>
              <a:rPr lang="hr-HR" dirty="0"/>
              <a:t>u drugi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coercion</a:t>
            </a:r>
            <a:r>
              <a:rPr lang="hr-HR" dirty="0"/>
              <a:t>)</a:t>
            </a:r>
            <a:r>
              <a:rPr lang="hr-HR" dirty="0" smtClean="0"/>
              <a:t>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6" name="Picture 5" descr="klase_spacetime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1" y="2013745"/>
            <a:ext cx="3467100" cy="397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28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R objekt naziva </a:t>
            </a:r>
            <a:r>
              <a:rPr lang="hr-HR" b="1" dirty="0" smtClean="0"/>
              <a:t>"</a:t>
            </a:r>
            <a:r>
              <a:rPr lang="hr-HR" b="1" dirty="0" err="1" smtClean="0"/>
              <a:t>Produc.st.RData</a:t>
            </a:r>
            <a:r>
              <a:rPr lang="hr-HR" b="1" dirty="0" smtClean="0"/>
              <a:t>"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775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Postavljanje </a:t>
            </a:r>
            <a:r>
              <a:rPr lang="hr-HR" dirty="0" smtClean="0"/>
              <a:t>radnog direktorija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Prije početka rada potrebno je definirati radni </a:t>
            </a:r>
            <a:r>
              <a:rPr lang="hr-HR" dirty="0" smtClean="0"/>
              <a:t>direktorij. Informacija </a:t>
            </a:r>
            <a:r>
              <a:rPr lang="hr-HR" dirty="0"/>
              <a:t>o trenutačnom radnom direktoriju dobiva se na ovaj način</a:t>
            </a:r>
            <a:r>
              <a:rPr lang="hr-HR" dirty="0" smtClean="0"/>
              <a:t>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endParaRPr lang="hr-HR" b="1" dirty="0"/>
          </a:p>
          <a:p>
            <a:r>
              <a:rPr lang="hr-HR" dirty="0"/>
              <a:t>Radni direktorij određuje se na sljedeći način:</a:t>
            </a:r>
          </a:p>
          <a:p>
            <a:pPr marL="0" indent="0" algn="ctr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116871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</a:t>
            </a:r>
            <a:r>
              <a:rPr lang="hr-HR" dirty="0" err="1" smtClean="0"/>
              <a:t>RStudio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Upoznat ćemo se s načinom </a:t>
            </a:r>
            <a:r>
              <a:rPr lang="hr-HR" dirty="0"/>
              <a:t>povezivanja sustava R i baze  </a:t>
            </a:r>
            <a:r>
              <a:rPr lang="hr-HR" dirty="0" smtClean="0"/>
              <a:t>podataka tipa Access.</a:t>
            </a:r>
          </a:p>
          <a:p>
            <a:r>
              <a:rPr lang="hr-HR" dirty="0" smtClean="0"/>
              <a:t>Kreirat ćemo </a:t>
            </a:r>
            <a:r>
              <a:rPr lang="hr-HR" dirty="0"/>
              <a:t>prostorno-vremenski </a:t>
            </a:r>
            <a:r>
              <a:rPr lang="hr-HR" dirty="0" smtClean="0"/>
              <a:t>referencirane podatke i vizualizirati ih na </a:t>
            </a:r>
            <a:r>
              <a:rPr lang="hr-HR" dirty="0"/>
              <a:t>Google </a:t>
            </a:r>
            <a:r>
              <a:rPr lang="hr-HR" dirty="0" err="1" smtClean="0"/>
              <a:t>Earth</a:t>
            </a:r>
            <a:r>
              <a:rPr lang="hr-HR" dirty="0" smtClean="0"/>
              <a:t>-u.</a:t>
            </a:r>
          </a:p>
          <a:p>
            <a:endParaRPr lang="hr-HR" dirty="0"/>
          </a:p>
          <a:p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Učitajte program naziva </a:t>
            </a:r>
            <a:r>
              <a:rPr lang="hr-HR" b="1" dirty="0" smtClean="0"/>
              <a:t>"</a:t>
            </a:r>
            <a:r>
              <a:rPr lang="hr-HR" dirty="0"/>
              <a:t>Učitajte program naziva </a:t>
            </a:r>
            <a:r>
              <a:rPr lang="hr-HR" b="1" dirty="0"/>
              <a:t>"</a:t>
            </a:r>
            <a:r>
              <a:rPr lang="hr-HR" b="1" dirty="0" err="1" smtClean="0"/>
              <a:t>R_access.R</a:t>
            </a:r>
            <a:r>
              <a:rPr lang="hr-HR" b="1" dirty="0"/>
              <a:t>"</a:t>
            </a:r>
            <a:r>
              <a:rPr lang="hr-HR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88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Opcionalno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Primjer izrade karte pogodnosti staništa za biljnu vrstu xy za cjelokupno područje Republike Hrvatske.</a:t>
            </a:r>
          </a:p>
          <a:p>
            <a:endParaRPr lang="hr-HR" dirty="0" smtClean="0"/>
          </a:p>
          <a:p>
            <a:r>
              <a:rPr lang="hr-HR" dirty="0" err="1" smtClean="0"/>
              <a:t>Habitat</a:t>
            </a:r>
            <a:r>
              <a:rPr lang="hr-HR" dirty="0" smtClean="0"/>
              <a:t> </a:t>
            </a:r>
            <a:r>
              <a:rPr lang="hr-HR" dirty="0" err="1" smtClean="0"/>
              <a:t>suitability</a:t>
            </a:r>
            <a:r>
              <a:rPr lang="hr-HR" dirty="0" smtClean="0"/>
              <a:t> model – </a:t>
            </a:r>
            <a:r>
              <a:rPr lang="hr-HR" dirty="0" err="1" smtClean="0"/>
              <a:t>Ecological</a:t>
            </a:r>
            <a:r>
              <a:rPr lang="hr-HR" dirty="0" smtClean="0"/>
              <a:t> </a:t>
            </a:r>
            <a:r>
              <a:rPr lang="hr-HR" dirty="0" err="1" smtClean="0"/>
              <a:t>Niche</a:t>
            </a:r>
            <a:r>
              <a:rPr lang="hr-HR" dirty="0" smtClean="0"/>
              <a:t> </a:t>
            </a:r>
            <a:r>
              <a:rPr lang="hr-HR" dirty="0" err="1" smtClean="0"/>
              <a:t>Factor</a:t>
            </a:r>
            <a:r>
              <a:rPr lang="hr-HR" dirty="0" smtClean="0"/>
              <a:t> </a:t>
            </a:r>
            <a:r>
              <a:rPr lang="hr-HR" dirty="0" err="1" smtClean="0"/>
              <a:t>Analysis</a:t>
            </a:r>
            <a:endParaRPr lang="hr-HR" dirty="0" smtClean="0"/>
          </a:p>
          <a:p>
            <a:endParaRPr lang="hr-HR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Učitajte u </a:t>
            </a:r>
            <a:r>
              <a:rPr lang="hr-HR" dirty="0" err="1" smtClean="0"/>
              <a:t>Rstudio</a:t>
            </a:r>
            <a:r>
              <a:rPr lang="hr-HR" dirty="0" smtClean="0"/>
              <a:t> program naziva „</a:t>
            </a:r>
            <a:r>
              <a:rPr lang="hr-HR" dirty="0" err="1" smtClean="0"/>
              <a:t>enfa.R</a:t>
            </a:r>
            <a:r>
              <a:rPr lang="hr-HR" dirty="0" smtClean="0"/>
              <a:t>” 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984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Hvala na pažnji i suradnji!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136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</a:t>
            </a:r>
            <a:r>
              <a:rPr lang="hr-HR" dirty="0" smtClean="0"/>
              <a:t>adavanje </a:t>
            </a:r>
            <a:r>
              <a:rPr lang="hr-HR" dirty="0"/>
              <a:t>naredbi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Postoji nekoliko načina da sustavu prenesete naredbe:</a:t>
            </a:r>
          </a:p>
          <a:p>
            <a:endParaRPr lang="hr-HR" dirty="0" smtClean="0"/>
          </a:p>
          <a:p>
            <a:pPr lvl="1"/>
            <a:r>
              <a:rPr lang="hr-HR" dirty="0"/>
              <a:t>izravan upis naredbe u </a:t>
            </a:r>
            <a:r>
              <a:rPr lang="hr-HR" dirty="0" err="1"/>
              <a:t>prompt</a:t>
            </a:r>
            <a:r>
              <a:rPr lang="hr-HR" dirty="0"/>
              <a:t> </a:t>
            </a:r>
            <a:r>
              <a:rPr lang="hr-HR" dirty="0" smtClean="0"/>
              <a:t>prozor, nakon </a:t>
            </a:r>
            <a:r>
              <a:rPr lang="hr-HR" dirty="0"/>
              <a:t>pisanja naredbe potrebno je pritisnuti tipku [ENTER</a:t>
            </a:r>
            <a:r>
              <a:rPr lang="hr-HR" dirty="0" smtClean="0"/>
              <a:t>],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nekog drugog dokumenta (pojedini red, dio ili cijeli kôd) – pritom se treba paziti da se ne kopira znak spremnosti sustava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prompt</a:t>
            </a:r>
            <a:r>
              <a:rPr lang="hr-HR" dirty="0"/>
              <a:t>) &gt; ili znak prekida naredbe </a:t>
            </a:r>
            <a:r>
              <a:rPr lang="hr-HR" dirty="0" smtClean="0"/>
              <a:t>+,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kopiranje </a:t>
            </a:r>
            <a:r>
              <a:rPr lang="hr-HR" dirty="0"/>
              <a:t>i lijepljenje naredbe iz tekstne datoteke s kôdom sustava R koji nosi ekstenziju .R – ovaj oblik datoteka može se otvoriti u tekst-editoru ili u editoru kôda kakav je </a:t>
            </a:r>
            <a:r>
              <a:rPr lang="hr-HR" i="1" dirty="0" err="1"/>
              <a:t>Tinn</a:t>
            </a:r>
            <a:r>
              <a:rPr lang="hr-HR" i="1" dirty="0"/>
              <a:t>-R</a:t>
            </a:r>
            <a:r>
              <a:rPr lang="hr-HR" dirty="0"/>
              <a:t> ili </a:t>
            </a:r>
            <a:r>
              <a:rPr lang="hr-HR" i="1" dirty="0" err="1" smtClean="0"/>
              <a:t>Rstudio</a:t>
            </a:r>
            <a:r>
              <a:rPr lang="hr-HR" i="1" dirty="0" smtClean="0"/>
              <a:t>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pripremiti </a:t>
            </a:r>
            <a:r>
              <a:rPr lang="hr-HR" dirty="0"/>
              <a:t>cjelokupnu skriptu u editoru kôda i poslati je na izvršenje na R konzolu.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5940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 slučaju pogreške…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Sustav </a:t>
            </a:r>
            <a:r>
              <a:rPr lang="hr-HR" dirty="0"/>
              <a:t>R će prihvatiti naredbu koja ima ispravnu sintaksu.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to nije slučaj pojavit će se oznaka kojom sustav traži završetak sintakse u obliku znaka plus +.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Ukoliko </a:t>
            </a:r>
            <a:r>
              <a:rPr lang="hr-HR" dirty="0"/>
              <a:t>ne želite završavati naredbu, pritisnite tipku [</a:t>
            </a:r>
            <a:r>
              <a:rPr lang="hr-HR" dirty="0" err="1"/>
              <a:t>esc</a:t>
            </a:r>
            <a:r>
              <a:rPr lang="hr-HR" dirty="0"/>
              <a:t>].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243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Osnove </a:t>
            </a:r>
            <a:r>
              <a:rPr lang="hr-HR" dirty="0"/>
              <a:t>rada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r-HR" dirty="0"/>
              <a:t>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setRepositories</a:t>
            </a:r>
            <a:r>
              <a:rPr lang="hr-HR" dirty="0"/>
              <a:t>() odabiremo na kojim spremištima paketa želimo pretraživati </a:t>
            </a:r>
            <a:r>
              <a:rPr lang="hr-HR" dirty="0" smtClean="0"/>
              <a:t>funkcionalnosti.</a:t>
            </a:r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Uz pomoć naredbe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chooseCRANmirror</a:t>
            </a:r>
            <a:r>
              <a:rPr lang="hr-HR" dirty="0"/>
              <a:t>() možemo izabrati željenu zrcalnu stranicu CRAN spremišta.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setRepositories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8367" y="2439919"/>
            <a:ext cx="2375168" cy="271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217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r-HR" dirty="0" smtClean="0"/>
              <a:t>Što </a:t>
            </a:r>
            <a:r>
              <a:rPr lang="hr-HR" dirty="0"/>
              <a:t>je R</a:t>
            </a:r>
            <a:r>
              <a:rPr lang="hr-HR" dirty="0" smtClean="0"/>
              <a:t>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R pruža širok izbor statističkih metoda za linearno i nelinearno modeliranje, klasične statističke testove, analize vremenskih serija, </a:t>
            </a:r>
            <a:r>
              <a:rPr lang="hr-HR" sz="1800" dirty="0" err="1"/>
              <a:t>klasteriranje</a:t>
            </a:r>
            <a:r>
              <a:rPr lang="hr-HR" sz="1800" dirty="0"/>
              <a:t>. </a:t>
            </a:r>
          </a:p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Statističari su razvili stotine specijaliziranih statističkih procedura za širok raspon korištenja putem tzv. pridodanih paketa (</a:t>
            </a:r>
            <a:r>
              <a:rPr lang="hr-HR" sz="1800" dirty="0" err="1"/>
              <a:t>eng</a:t>
            </a:r>
            <a:r>
              <a:rPr lang="hr-HR" sz="1800" dirty="0"/>
              <a:t>. </a:t>
            </a:r>
            <a:r>
              <a:rPr lang="hr-HR" sz="1800" i="1" dirty="0" err="1"/>
              <a:t>contributed</a:t>
            </a:r>
            <a:r>
              <a:rPr lang="hr-HR" sz="1800" i="1" dirty="0"/>
              <a:t> </a:t>
            </a:r>
            <a:r>
              <a:rPr lang="hr-HR" sz="1800" i="1" dirty="0" err="1"/>
              <a:t>packages</a:t>
            </a:r>
            <a:r>
              <a:rPr lang="hr-HR" sz="1800" dirty="0"/>
              <a:t>) koji su slobodno dostupni i integrirani direktno sa sustavom R.  </a:t>
            </a:r>
          </a:p>
          <a:p>
            <a:pPr marL="171442" lvl="1">
              <a:spcBef>
                <a:spcPts val="751"/>
              </a:spcBef>
            </a:pPr>
            <a:endParaRPr lang="hr-HR" sz="1800" dirty="0"/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R je slobodan programski jezik (</a:t>
            </a:r>
            <a:r>
              <a:rPr lang="hr-HR" sz="1800" dirty="0" err="1"/>
              <a:t>eng</a:t>
            </a:r>
            <a:r>
              <a:rPr lang="hr-HR" sz="1800" dirty="0"/>
              <a:t>. </a:t>
            </a:r>
            <a:r>
              <a:rPr lang="hr-HR" sz="1800" i="1" dirty="0"/>
              <a:t>free</a:t>
            </a:r>
            <a:r>
              <a:rPr lang="hr-HR" sz="1800" dirty="0"/>
              <a:t>) što znači da se može slobodno koristiti i distribuirati te da je otvorenog kôda (</a:t>
            </a:r>
            <a:r>
              <a:rPr lang="hr-HR" sz="1800" dirty="0" err="1"/>
              <a:t>eng</a:t>
            </a:r>
            <a:r>
              <a:rPr lang="hr-HR" sz="1800" dirty="0"/>
              <a:t>. </a:t>
            </a:r>
            <a:r>
              <a:rPr lang="hr-HR" sz="1800" i="1" dirty="0" err="1"/>
              <a:t>open-source</a:t>
            </a:r>
            <a:r>
              <a:rPr lang="hr-HR" sz="1800" dirty="0"/>
              <a:t>). </a:t>
            </a:r>
          </a:p>
          <a:p>
            <a:pPr marL="171442" lvl="1">
              <a:spcBef>
                <a:spcPts val="751"/>
              </a:spcBef>
            </a:pPr>
            <a:endParaRPr lang="hr-HR" sz="1600" b="1" dirty="0"/>
          </a:p>
          <a:p>
            <a:pPr marL="171442" lvl="1">
              <a:spcBef>
                <a:spcPts val="751"/>
              </a:spcBef>
            </a:pPr>
            <a:endParaRPr lang="hr-HR" sz="1600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694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Prvi </a:t>
            </a:r>
            <a:r>
              <a:rPr lang="hr-HR" dirty="0"/>
              <a:t>koraci su R-u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Otvorite </a:t>
            </a:r>
            <a:r>
              <a:rPr lang="hr-HR" dirty="0"/>
              <a:t>sustav R.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"</a:t>
            </a:r>
            <a:r>
              <a:rPr lang="hr-HR" dirty="0" err="1"/>
              <a:t>Prvi_dio_sustav_R.R</a:t>
            </a:r>
            <a:r>
              <a:rPr lang="hr-HR" dirty="0"/>
              <a:t>".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44872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Setovi podataka za vježbu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 smtClean="0"/>
              <a:t>R dolazi s određenim brojem podataka </a:t>
            </a:r>
            <a:r>
              <a:rPr lang="hr-HR" dirty="0"/>
              <a:t>na kojima možete isprobavati funkcije i pripremati analize</a:t>
            </a:r>
            <a:r>
              <a:rPr lang="hr-HR" dirty="0" smtClean="0"/>
              <a:t>.</a:t>
            </a:r>
          </a:p>
          <a:p>
            <a:pPr marL="0" indent="0" algn="ctr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() </a:t>
            </a:r>
            <a:r>
              <a:rPr lang="hr-HR" dirty="0" smtClean="0"/>
              <a:t>  #</a:t>
            </a:r>
            <a:r>
              <a:rPr lang="hr-HR" dirty="0"/>
              <a:t>unutar paketa "</a:t>
            </a:r>
            <a:r>
              <a:rPr lang="hr-HR" dirty="0" err="1" smtClean="0"/>
              <a:t>datasets</a:t>
            </a:r>
            <a:r>
              <a:rPr lang="hr-HR" dirty="0" smtClean="0"/>
              <a:t>”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"raster"))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package</a:t>
            </a:r>
            <a:r>
              <a:rPr lang="hr-HR" dirty="0"/>
              <a:t> = "</a:t>
            </a:r>
            <a:r>
              <a:rPr lang="hr-HR" dirty="0" err="1"/>
              <a:t>sp</a:t>
            </a:r>
            <a:r>
              <a:rPr lang="hr-HR" dirty="0"/>
              <a:t>"))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r>
              <a:rPr lang="hr-HR" dirty="0"/>
              <a:t>Prokomentirajte razliku između paketa "raster" i "</a:t>
            </a:r>
            <a:r>
              <a:rPr lang="hr-HR" dirty="0" err="1" smtClean="0"/>
              <a:t>sp</a:t>
            </a:r>
            <a:r>
              <a:rPr lang="hr-HR" dirty="0" smtClean="0"/>
              <a:t>”.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9003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1.3.	</a:t>
            </a:r>
            <a:r>
              <a:rPr lang="hr-HR" dirty="0" smtClean="0"/>
              <a:t>Osnovne vrste </a:t>
            </a:r>
            <a:r>
              <a:rPr lang="hr-HR" dirty="0"/>
              <a:t>podataka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Unutar sustava R </a:t>
            </a:r>
            <a:r>
              <a:rPr lang="hr-HR" dirty="0" err="1"/>
              <a:t>poznaji</a:t>
            </a:r>
            <a:r>
              <a:rPr lang="hr-HR" dirty="0"/>
              <a:t> šest osnovnih "atomskih"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atomic</a:t>
            </a:r>
            <a:r>
              <a:rPr lang="hr-HR" dirty="0"/>
              <a:t>) vrsta podataka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slovo </a:t>
            </a:r>
            <a:r>
              <a:rPr lang="hr-HR" dirty="0"/>
              <a:t>/ tekst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, </a:t>
            </a:r>
            <a:r>
              <a:rPr lang="hr-HR" i="1" dirty="0" err="1"/>
              <a:t>string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realan </a:t>
            </a:r>
            <a:r>
              <a:rPr lang="hr-HR" dirty="0"/>
              <a:t>broj / </a:t>
            </a:r>
            <a:r>
              <a:rPr lang="hr-HR" dirty="0" err="1"/>
              <a:t>numerik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cjeli</a:t>
            </a:r>
            <a:r>
              <a:rPr lang="hr-HR" dirty="0" smtClean="0"/>
              <a:t>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broj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/>
              <a:t>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operator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 – T (TRUE) / F (FALSE)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 smtClean="0"/>
              <a:t>).</a:t>
            </a:r>
          </a:p>
          <a:p>
            <a:r>
              <a:rPr lang="hr-HR" dirty="0"/>
              <a:t>Definirani su i specijalni brojevi beskonačnost </a:t>
            </a:r>
            <a:r>
              <a:rPr lang="hr-HR" dirty="0" err="1"/>
              <a:t>Inf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infinity</a:t>
            </a:r>
            <a:r>
              <a:rPr lang="hr-HR" dirty="0"/>
              <a:t>) koji se mogu dobiti npr. 1/0 dok je 1/</a:t>
            </a:r>
            <a:r>
              <a:rPr lang="hr-HR" dirty="0" err="1"/>
              <a:t>Inf</a:t>
            </a:r>
            <a:r>
              <a:rPr lang="hr-HR" dirty="0"/>
              <a:t> = 0.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7716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RStudio</a:t>
            </a:r>
            <a:r>
              <a:rPr lang="hr-HR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Radi </a:t>
            </a:r>
            <a:r>
              <a:rPr lang="hr-HR" dirty="0"/>
              <a:t>preglednosti kôda, od sada ćemo pripremljene programe otvarati u programu </a:t>
            </a:r>
            <a:r>
              <a:rPr lang="hr-HR" i="1" dirty="0" err="1"/>
              <a:t>RStudio</a:t>
            </a:r>
            <a:r>
              <a:rPr lang="hr-HR" dirty="0"/>
              <a:t>. Otvorite </a:t>
            </a:r>
            <a:r>
              <a:rPr lang="hr-HR" i="1" dirty="0" err="1"/>
              <a:t>RStudio</a:t>
            </a:r>
            <a:r>
              <a:rPr lang="hr-HR" dirty="0"/>
              <a:t>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2257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Osnovne </a:t>
            </a:r>
            <a:r>
              <a:rPr lang="pl-PL" dirty="0"/>
              <a:t>strukture podataka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42" lvl="2">
              <a:spcBef>
                <a:spcPts val="751"/>
              </a:spcBef>
            </a:pPr>
            <a:endParaRPr lang="hr-HR" sz="1400" dirty="0"/>
          </a:p>
          <a:p>
            <a:pPr marL="171442" lvl="2">
              <a:spcBef>
                <a:spcPts val="751"/>
              </a:spcBef>
            </a:pPr>
            <a:r>
              <a:rPr lang="hr-HR" sz="1400" dirty="0"/>
              <a:t>R je objektno orijentirani jezik (C++, </a:t>
            </a:r>
            <a:r>
              <a:rPr lang="hr-HR" sz="1400" dirty="0" err="1"/>
              <a:t>Python</a:t>
            </a:r>
            <a:r>
              <a:rPr lang="hr-HR" sz="1400" dirty="0"/>
              <a:t>, </a:t>
            </a:r>
            <a:r>
              <a:rPr lang="hr-HR" sz="1400" dirty="0" err="1"/>
              <a:t>Smalltalk</a:t>
            </a:r>
            <a:r>
              <a:rPr lang="hr-HR" sz="1400" dirty="0"/>
              <a:t>, PHP, Java, </a:t>
            </a:r>
            <a:r>
              <a:rPr lang="hr-HR" sz="1400" dirty="0" err="1"/>
              <a:t>Perl</a:t>
            </a:r>
            <a:r>
              <a:rPr lang="hr-HR" sz="1400" dirty="0"/>
              <a:t>, </a:t>
            </a:r>
            <a:r>
              <a:rPr lang="hr-HR" sz="1400" dirty="0" err="1"/>
              <a:t>Ruby</a:t>
            </a:r>
            <a:r>
              <a:rPr lang="hr-HR" sz="1400" dirty="0"/>
              <a:t>). Objektno orijentirani jezici se temelje na konceptu da "objekt" posjeduje atribute koji ga opisuju te njemu pridružene procedure koje se još nazivaju metodama.</a:t>
            </a:r>
          </a:p>
          <a:p>
            <a:pPr marL="171442" lvl="2">
              <a:spcBef>
                <a:spcPts val="751"/>
              </a:spcBef>
            </a:pPr>
            <a:endParaRPr lang="hr-HR" sz="1400" dirty="0"/>
          </a:p>
          <a:p>
            <a:pPr marL="171442" lvl="2">
              <a:spcBef>
                <a:spcPts val="751"/>
              </a:spcBef>
            </a:pPr>
            <a:r>
              <a:rPr lang="hr-HR" sz="1400" dirty="0"/>
              <a:t>U sustavu R:</a:t>
            </a:r>
          </a:p>
          <a:p>
            <a:pPr marL="514326" lvl="3">
              <a:spcBef>
                <a:spcPts val="751"/>
              </a:spcBef>
            </a:pPr>
            <a:endParaRPr lang="hr-HR" dirty="0" smtClean="0"/>
          </a:p>
          <a:p>
            <a:pPr marL="514326" lvl="3">
              <a:spcBef>
                <a:spcPts val="751"/>
              </a:spcBef>
            </a:pPr>
            <a:r>
              <a:rPr lang="hr-HR" dirty="0"/>
              <a:t>Klasa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class</a:t>
            </a:r>
            <a:r>
              <a:rPr lang="hr-HR" dirty="0"/>
              <a:t>) je definicija </a:t>
            </a:r>
            <a:r>
              <a:rPr lang="hr-HR" dirty="0" smtClean="0"/>
              <a:t>objekta. Klase unutar </a:t>
            </a:r>
            <a:r>
              <a:rPr lang="hr-HR" dirty="0"/>
              <a:t>sebe imaju definirane isječke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b="1" i="1" dirty="0" err="1"/>
              <a:t>slot</a:t>
            </a:r>
            <a:r>
              <a:rPr lang="hr-HR" dirty="0"/>
              <a:t>) koji se koriste za čuvanje specifičnih informacija za tu klasu objekta. </a:t>
            </a:r>
            <a:endParaRPr lang="hr-HR" dirty="0" smtClean="0"/>
          </a:p>
          <a:p>
            <a:pPr marL="514326" lvl="3">
              <a:spcBef>
                <a:spcPts val="751"/>
              </a:spcBef>
            </a:pPr>
            <a:endParaRPr lang="hr-HR" dirty="0" smtClean="0"/>
          </a:p>
          <a:p>
            <a:pPr marL="514326" lvl="3">
              <a:spcBef>
                <a:spcPts val="751"/>
              </a:spcBef>
            </a:pPr>
            <a:r>
              <a:rPr lang="hr-HR" dirty="0" smtClean="0"/>
              <a:t>Metode </a:t>
            </a:r>
            <a:r>
              <a:rPr lang="hr-HR" dirty="0"/>
              <a:t>su funkcije koje djeluju jedino na određenoj klasi objekata</a:t>
            </a:r>
            <a:r>
              <a:rPr lang="hr-HR" dirty="0" smtClean="0"/>
              <a:t>.</a:t>
            </a:r>
          </a:p>
          <a:p>
            <a:pPr marL="171442" lvl="2">
              <a:spcBef>
                <a:spcPts val="751"/>
              </a:spcBef>
            </a:pPr>
            <a:r>
              <a:rPr lang="hr-HR" dirty="0"/>
              <a:t>Generičke funkcije u sebi nose neku generičku (bazičnu) funkcionalnost - </a:t>
            </a:r>
            <a:r>
              <a:rPr lang="hr-HR" dirty="0" smtClean="0"/>
              <a:t>koncept. Svaka </a:t>
            </a:r>
            <a:r>
              <a:rPr lang="hr-HR" dirty="0"/>
              <a:t>od tih funkcija ponaša se nešto drugačije u odnosu na klasu objekta na koji je primijenjena. U osnovi, generička funkcija ništa ne radi/računa već prepoznaje klasu objekta i tada pronalazi odgovarajuću metodu koja odgovara tom tipu objekta i zove metodu.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2036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Strukture podatak s obzirom na </a:t>
            </a:r>
            <a:r>
              <a:rPr lang="hr-HR" dirty="0" err="1" smtClean="0"/>
              <a:t>dimenzionalnost</a:t>
            </a:r>
            <a:r>
              <a:rPr lang="hr-HR" dirty="0" smtClean="0"/>
              <a:t> i homogenost</a:t>
            </a:r>
            <a:endParaRPr lang="hr-HR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673506"/>
              </p:ext>
            </p:extLst>
          </p:nvPr>
        </p:nvGraphicFramePr>
        <p:xfrm>
          <a:off x="2562265" y="3823403"/>
          <a:ext cx="6602487" cy="12192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298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5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 dirty="0">
                          <a:effectLst/>
                        </a:rPr>
                        <a:t>N- dimenzija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Homogeni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Heterogeni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1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Vektori (Atomic Vector)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Popisi (List)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2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Matrice (Matrix)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 dirty="0">
                          <a:effectLst/>
                        </a:rPr>
                        <a:t>Setovi podataka </a:t>
                      </a:r>
                      <a:r>
                        <a:rPr lang="hr-HR" sz="1300" kern="50" dirty="0" smtClean="0">
                          <a:effectLst/>
                        </a:rPr>
                        <a:t>(</a:t>
                      </a:r>
                      <a:r>
                        <a:rPr lang="hr-HR" sz="1300" kern="50" dirty="0">
                          <a:effectLst/>
                        </a:rPr>
                        <a:t>Data </a:t>
                      </a:r>
                      <a:r>
                        <a:rPr lang="hr-HR" sz="1300" kern="50" dirty="0" err="1">
                          <a:effectLst/>
                        </a:rPr>
                        <a:t>Frame</a:t>
                      </a:r>
                      <a:r>
                        <a:rPr lang="hr-HR" sz="1300" kern="50" dirty="0">
                          <a:effectLst/>
                        </a:rPr>
                        <a:t>)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N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>
                          <a:effectLst/>
                        </a:rPr>
                        <a:t>Nizovi / polja (Array)</a:t>
                      </a:r>
                      <a:endParaRPr lang="hr-HR" sz="1500" kern="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90170" algn="l"/>
                        </a:tabLst>
                      </a:pPr>
                      <a:r>
                        <a:rPr lang="hr-HR" sz="1300" kern="50" dirty="0">
                          <a:effectLst/>
                        </a:rPr>
                        <a:t> </a:t>
                      </a:r>
                      <a:endParaRPr lang="hr-HR" sz="1500" kern="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825625"/>
            <a:ext cx="7886700" cy="4351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28585" indent="-128585" algn="l" defTabSz="514337" rtl="0" eaLnBrk="1" latinLnBrk="0" hangingPunct="1">
              <a:lnSpc>
                <a:spcPct val="90000"/>
              </a:lnSpc>
              <a:spcBef>
                <a:spcPts val="563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5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2921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00090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57259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788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414427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6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7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sz="1800" dirty="0"/>
          </a:p>
          <a:p>
            <a:r>
              <a:rPr lang="hr-HR" sz="1800" dirty="0"/>
              <a:t>R nema definiran skalar! Vektori duljine 1.</a:t>
            </a:r>
          </a:p>
          <a:p>
            <a:pPr marL="0" indent="0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</a:p>
          <a:p>
            <a:pPr marL="0" indent="0">
              <a:buNone/>
            </a:pPr>
            <a:r>
              <a:rPr lang="hr-H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		str</a:t>
            </a:r>
            <a:r>
              <a:rPr lang="hr-HR" sz="1800" dirty="0"/>
              <a:t>()</a:t>
            </a:r>
          </a:p>
          <a:p>
            <a:endParaRPr lang="hr-HR" sz="1800" dirty="0"/>
          </a:p>
        </p:txBody>
      </p:sp>
    </p:spTree>
    <p:extLst>
      <p:ext uri="{BB962C8B-B14F-4D97-AF65-F5344CB8AC3E}">
        <p14:creationId xmlns:p14="http://schemas.microsoft.com/office/powerpoint/2010/main" val="123727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Osnovna vrsta podataka u sustavu </a:t>
            </a:r>
            <a:r>
              <a:rPr lang="hr-HR" dirty="0" smtClean="0"/>
              <a:t>R.</a:t>
            </a:r>
          </a:p>
          <a:p>
            <a:pPr lvl="1"/>
            <a:r>
              <a:rPr lang="hr-HR" dirty="0" smtClean="0"/>
              <a:t>Atomski (</a:t>
            </a:r>
            <a:r>
              <a:rPr lang="hr-HR" dirty="0" err="1" smtClean="0"/>
              <a:t>eng</a:t>
            </a:r>
            <a:r>
              <a:rPr lang="hr-HR" dirty="0" smtClean="0"/>
              <a:t>. „</a:t>
            </a:r>
            <a:r>
              <a:rPr lang="hr-HR" dirty="0" err="1" smtClean="0"/>
              <a:t>atomic</a:t>
            </a:r>
            <a:r>
              <a:rPr lang="hr-HR" dirty="0" smtClean="0"/>
              <a:t>”) – podaci unutar vektora iste vrste.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Popisi, liste (</a:t>
            </a:r>
            <a:r>
              <a:rPr lang="hr-HR" dirty="0" err="1" smtClean="0"/>
              <a:t>eng</a:t>
            </a:r>
            <a:r>
              <a:rPr lang="hr-HR" dirty="0" smtClean="0"/>
              <a:t>. „list”) - </a:t>
            </a:r>
            <a:r>
              <a:rPr lang="hr-HR" dirty="0"/>
              <a:t>podaci unutar vektora </a:t>
            </a:r>
            <a:r>
              <a:rPr lang="hr-HR" b="1" dirty="0" smtClean="0"/>
              <a:t>nisu nužno</a:t>
            </a:r>
            <a:r>
              <a:rPr lang="hr-HR" dirty="0" smtClean="0"/>
              <a:t> iste vrste.</a:t>
            </a:r>
          </a:p>
          <a:p>
            <a:pPr marL="0" indent="0">
              <a:buNone/>
            </a:pPr>
            <a:r>
              <a:rPr lang="hr-HR" dirty="0" smtClean="0"/>
              <a:t> </a:t>
            </a:r>
          </a:p>
          <a:p>
            <a:r>
              <a:rPr lang="hr-HR" dirty="0" smtClean="0"/>
              <a:t>Imaju tri glavna obilježja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Što su?</a:t>
            </a:r>
          </a:p>
          <a:p>
            <a:pPr marL="342882" lvl="1" indent="0" algn="ctr">
              <a:buNone/>
            </a:pPr>
            <a:r>
              <a:rPr lang="hr-HR" dirty="0" smtClean="0"/>
              <a:t>&gt;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Duljina </a:t>
            </a:r>
          </a:p>
          <a:p>
            <a:pPr marL="342882" lvl="1" indent="0" algn="ctr">
              <a:buNone/>
            </a:pPr>
            <a:r>
              <a:rPr lang="hr-HR" dirty="0"/>
              <a:t>&gt;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Atributi </a:t>
            </a:r>
            <a:r>
              <a:rPr lang="hr-HR" dirty="0"/>
              <a:t>– dodatni </a:t>
            </a:r>
            <a:r>
              <a:rPr lang="hr-HR" dirty="0" err="1"/>
              <a:t>metapodaci</a:t>
            </a:r>
            <a:r>
              <a:rPr lang="hr-HR" dirty="0"/>
              <a:t> o vektoru</a:t>
            </a:r>
          </a:p>
          <a:p>
            <a:pPr marL="342882" lvl="1" indent="0" algn="ctr">
              <a:buNone/>
            </a:pPr>
            <a:r>
              <a:rPr lang="hr-HR" dirty="0"/>
              <a:t>&gt;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dirty="0"/>
              <a:t>()</a:t>
            </a:r>
            <a:endParaRPr lang="hr-HR" b="1" dirty="0"/>
          </a:p>
          <a:p>
            <a:pPr lvl="1"/>
            <a:endParaRPr lang="hr-HR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671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Atomski vektori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Atomski vektori </a:t>
            </a:r>
            <a:r>
              <a:rPr lang="hr-HR" dirty="0" smtClean="0"/>
              <a:t>mogu biti: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logički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logical</a:t>
            </a:r>
            <a:r>
              <a:rPr lang="hr-HR" dirty="0"/>
              <a:t>), 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cjelobrojni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integer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numerički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numeric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tekstni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character</a:t>
            </a:r>
            <a:r>
              <a:rPr lang="hr-HR" dirty="0"/>
              <a:t> ili </a:t>
            </a:r>
            <a:r>
              <a:rPr lang="hr-HR" i="1" dirty="0" err="1"/>
              <a:t>string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kompleksni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complex</a:t>
            </a:r>
            <a:r>
              <a:rPr lang="hr-HR" dirty="0" smtClean="0"/>
              <a:t>),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sirovi </a:t>
            </a:r>
            <a:r>
              <a:rPr lang="hr-HR" dirty="0"/>
              <a:t>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raw</a:t>
            </a:r>
            <a:r>
              <a:rPr lang="hr-HR" dirty="0"/>
              <a:t>). </a:t>
            </a:r>
            <a:endParaRPr lang="hr-HR" dirty="0" smtClean="0"/>
          </a:p>
          <a:p>
            <a:endParaRPr lang="hr-HR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39915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vektora – </a:t>
            </a:r>
            <a:r>
              <a:rPr lang="hr-HR" dirty="0" err="1" smtClean="0"/>
              <a:t>combine</a:t>
            </a:r>
            <a:r>
              <a:rPr lang="hr-HR" dirty="0" smtClean="0"/>
              <a:t> c() (</a:t>
            </a:r>
            <a:r>
              <a:rPr lang="hr-HR" dirty="0" err="1" smtClean="0"/>
              <a:t>concatenate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Vektori se najčešće izrađuju funkcijom c() što je prvo slovo engleske riječi </a:t>
            </a:r>
            <a:r>
              <a:rPr lang="hr-HR" i="1" dirty="0" err="1" smtClean="0"/>
              <a:t>concatenate</a:t>
            </a:r>
            <a:r>
              <a:rPr lang="hr-HR" dirty="0" smtClean="0"/>
              <a:t>, što znači povezivati u obliku lanca.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tekstualni_vektor</a:t>
            </a:r>
            <a:r>
              <a:rPr lang="hr-HR" dirty="0"/>
              <a:t>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("tekst1", "tekst2") 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numerički_vektor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(1, 7.5, 6.5, 8.4)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numerički_vektor2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(1,8,18,33)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cjelobrojni_vektor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(1L, 6L, 10L) #</a:t>
            </a:r>
            <a:r>
              <a:rPr lang="hr-HR" dirty="0" smtClean="0"/>
              <a:t>eksplicitno </a:t>
            </a:r>
            <a:r>
              <a:rPr lang="hr-HR" dirty="0"/>
              <a:t>traženje </a:t>
            </a:r>
            <a:r>
              <a:rPr lang="hr-HR" dirty="0" smtClean="0"/>
              <a:t>cijelih brojeva</a:t>
            </a:r>
          </a:p>
          <a:p>
            <a:pPr marL="0" indent="0">
              <a:buNone/>
            </a:pPr>
            <a:r>
              <a:rPr lang="hr-HR" dirty="0" smtClean="0"/>
              <a:t>&gt;cjelobrojni_vektor2 </a:t>
            </a:r>
            <a:r>
              <a:rPr lang="hr-HR" dirty="0"/>
              <a:t>&lt;- 1:20 #sekvenca cjelobrojnih </a:t>
            </a:r>
            <a:r>
              <a:rPr lang="hr-HR" dirty="0" smtClean="0"/>
              <a:t>vrijednosti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/>
              <a:t>logički_vektor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(TRUE, FALSE, T, F</a:t>
            </a:r>
            <a:r>
              <a:rPr lang="hr-HR" dirty="0" smtClean="0"/>
              <a:t>)</a:t>
            </a:r>
          </a:p>
          <a:p>
            <a:r>
              <a:rPr lang="hr-HR" dirty="0" smtClean="0"/>
              <a:t>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&gt;logički_vektor_2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hr-HR" dirty="0"/>
              <a:t>("</a:t>
            </a:r>
            <a:r>
              <a:rPr lang="hr-HR" dirty="0" err="1"/>
              <a:t>logical</a:t>
            </a:r>
            <a:r>
              <a:rPr lang="hr-HR" dirty="0"/>
              <a:t>",</a:t>
            </a:r>
            <a:r>
              <a:rPr lang="hr-HR" dirty="0" err="1"/>
              <a:t>length</a:t>
            </a:r>
            <a:r>
              <a:rPr lang="hr-HR" dirty="0"/>
              <a:t>=15)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48530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Ukoliko želimo odrediti tip vektora: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sa specifičnijim testovima kao što su</a:t>
            </a:r>
            <a:r>
              <a:rPr lang="hr-HR" dirty="0" smtClean="0"/>
              <a:t>: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is.character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is.double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is.logical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 </a:t>
            </a:r>
            <a:r>
              <a:rPr lang="hr-HR" dirty="0"/>
              <a:t>ili općenitijima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is.atomic</a:t>
            </a:r>
            <a:r>
              <a:rPr lang="hr-HR" dirty="0" smtClean="0"/>
              <a:t>()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107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Razvoj R sustava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Osnovna </a:t>
            </a:r>
            <a:r>
              <a:rPr lang="hr-HR" dirty="0"/>
              <a:t>grupa za razvoj R jezika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/>
              <a:t>R Core </a:t>
            </a:r>
            <a:r>
              <a:rPr lang="hr-HR" i="1" dirty="0" err="1"/>
              <a:t>Developing</a:t>
            </a:r>
            <a:r>
              <a:rPr lang="hr-HR" i="1" dirty="0"/>
              <a:t> </a:t>
            </a:r>
            <a:r>
              <a:rPr lang="hr-HR" i="1" dirty="0" smtClean="0"/>
              <a:t>Team)</a:t>
            </a:r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R </a:t>
            </a:r>
            <a:r>
              <a:rPr lang="hr-HR" dirty="0"/>
              <a:t>Core Team (2014). R: A </a:t>
            </a:r>
            <a:r>
              <a:rPr lang="hr-HR" dirty="0" err="1"/>
              <a:t>language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environment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endParaRPr lang="hr-HR" dirty="0"/>
          </a:p>
          <a:p>
            <a:pPr marL="0" indent="0">
              <a:buNone/>
            </a:pPr>
            <a:r>
              <a:rPr lang="hr-HR" dirty="0" err="1" smtClean="0"/>
              <a:t>computing</a:t>
            </a:r>
            <a:r>
              <a:rPr lang="hr-HR" dirty="0"/>
              <a:t>. R </a:t>
            </a:r>
            <a:r>
              <a:rPr lang="hr-HR" dirty="0" err="1"/>
              <a:t>Foundation</a:t>
            </a:r>
            <a:r>
              <a:rPr lang="hr-HR" dirty="0"/>
              <a:t> for </a:t>
            </a:r>
            <a:r>
              <a:rPr lang="hr-HR" dirty="0" err="1"/>
              <a:t>Statistical</a:t>
            </a:r>
            <a:r>
              <a:rPr lang="hr-HR" dirty="0"/>
              <a:t> </a:t>
            </a:r>
            <a:r>
              <a:rPr lang="hr-HR" dirty="0" err="1"/>
              <a:t>Computing</a:t>
            </a:r>
            <a:r>
              <a:rPr lang="hr-HR" dirty="0"/>
              <a:t>, </a:t>
            </a:r>
            <a:r>
              <a:rPr lang="hr-HR" dirty="0" err="1"/>
              <a:t>Vienna</a:t>
            </a:r>
            <a:r>
              <a:rPr lang="hr-HR" dirty="0"/>
              <a:t>, </a:t>
            </a:r>
            <a:r>
              <a:rPr lang="hr-HR" dirty="0" err="1" smtClean="0"/>
              <a:t>Austria</a:t>
            </a:r>
            <a:r>
              <a:rPr lang="hr-HR" dirty="0" smtClean="0"/>
              <a:t>.  </a:t>
            </a:r>
            <a:r>
              <a:rPr lang="hr-HR" dirty="0"/>
              <a:t>URL </a:t>
            </a:r>
            <a:endParaRPr lang="hr-HR" dirty="0" smtClean="0"/>
          </a:p>
          <a:p>
            <a:pPr marL="0" indent="0">
              <a:buNone/>
            </a:pPr>
            <a:endParaRPr lang="hr-HR" u="sng" dirty="0">
              <a:solidFill>
                <a:srgbClr val="C00000"/>
              </a:solidFill>
            </a:endParaRPr>
          </a:p>
          <a:p>
            <a:r>
              <a:rPr lang="hr-HR" u="sng" dirty="0" smtClean="0">
                <a:solidFill>
                  <a:srgbClr val="C00000"/>
                </a:solidFill>
              </a:rPr>
              <a:t>http</a:t>
            </a:r>
            <a:r>
              <a:rPr lang="hr-HR" u="sng" dirty="0">
                <a:solidFill>
                  <a:srgbClr val="C00000"/>
                </a:solidFill>
              </a:rPr>
              <a:t>://</a:t>
            </a:r>
            <a:r>
              <a:rPr lang="hr-HR" u="sng" dirty="0" smtClean="0">
                <a:solidFill>
                  <a:srgbClr val="C00000"/>
                </a:solidFill>
              </a:rPr>
              <a:t>www.R-project.org</a:t>
            </a:r>
            <a:endParaRPr lang="hr-HR" u="sng" dirty="0"/>
          </a:p>
          <a:p>
            <a:endParaRPr lang="hr-HR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695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Atributi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Najčešći atribut vektora je </a:t>
            </a:r>
            <a:r>
              <a:rPr lang="hr-HR" dirty="0" err="1" smtClean="0"/>
              <a:t>names</a:t>
            </a:r>
            <a:r>
              <a:rPr lang="hr-HR" dirty="0" smtClean="0"/>
              <a:t> ()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&gt;vektor_1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("Marko", 9, "sladoled", T)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/>
              <a:t>names</a:t>
            </a:r>
            <a:r>
              <a:rPr lang="hr-HR" dirty="0"/>
              <a:t>(vektor_1)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("ime", "starost", "</a:t>
            </a:r>
            <a:r>
              <a:rPr lang="hr-HR" dirty="0" err="1"/>
              <a:t>najdraža_hrana</a:t>
            </a:r>
            <a:r>
              <a:rPr lang="hr-HR" dirty="0"/>
              <a:t>", "</a:t>
            </a:r>
            <a:r>
              <a:rPr lang="hr-HR" dirty="0" err="1"/>
              <a:t>sestra_brat</a:t>
            </a:r>
            <a:r>
              <a:rPr lang="hr-HR" dirty="0" smtClean="0"/>
              <a:t>")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 </a:t>
            </a:r>
            <a:endParaRPr lang="hr-HR" dirty="0" smtClean="0"/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</a:t>
            </a:r>
            <a:r>
              <a:rPr lang="hr-HR" sz="1333" dirty="0"/>
              <a:t>ime               starost    </a:t>
            </a:r>
            <a:r>
              <a:rPr lang="hr-HR" sz="1333" dirty="0" err="1"/>
              <a:t>najdraža_hrana</a:t>
            </a:r>
            <a:r>
              <a:rPr lang="hr-HR" sz="1333" dirty="0"/>
              <a:t>     </a:t>
            </a:r>
            <a:r>
              <a:rPr lang="hr-HR" sz="1333" dirty="0" err="1"/>
              <a:t>sestra_brat</a:t>
            </a:r>
            <a:r>
              <a:rPr lang="hr-HR" sz="1333" dirty="0"/>
              <a:t> </a:t>
            </a:r>
          </a:p>
          <a:p>
            <a:pPr marL="0" indent="0">
              <a:buNone/>
            </a:pPr>
            <a:r>
              <a:rPr lang="hr-HR" sz="1333" dirty="0"/>
              <a:t>      		 "Marko"            "9"           "sladoled"           "TRUE"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97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</a:t>
            </a:r>
            <a:r>
              <a:rPr lang="hr-HR" dirty="0"/>
              <a:t>i selekcija podskupa vektora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Selekcija elemenata vektora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</a:t>
            </a:r>
          </a:p>
          <a:p>
            <a:endParaRPr lang="hr-HR" dirty="0"/>
          </a:p>
          <a:p>
            <a:r>
              <a:rPr lang="hr-HR" dirty="0"/>
              <a:t>Selekcija drugog elementa objekta vektor_1:</a:t>
            </a:r>
          </a:p>
          <a:p>
            <a:pPr marL="0" indent="0" algn="ctr">
              <a:buNone/>
            </a:pPr>
            <a:r>
              <a:rPr lang="hr-HR" dirty="0"/>
              <a:t>&gt;vektor_1[2]</a:t>
            </a:r>
            <a:endParaRPr lang="hr-HR" b="1" dirty="0"/>
          </a:p>
          <a:p>
            <a:r>
              <a:rPr lang="hr-HR" dirty="0"/>
              <a:t>Selekcija prvog i trećeg elementa vektora_3:</a:t>
            </a:r>
          </a:p>
          <a:p>
            <a:pPr marL="0" indent="0" algn="ctr">
              <a:buNone/>
            </a:pPr>
            <a:r>
              <a:rPr lang="hr-HR" dirty="0"/>
              <a:t>&gt;vektor_3[c(1,3)]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ili </a:t>
            </a:r>
            <a:r>
              <a:rPr lang="hr-HR" dirty="0"/>
              <a:t>putem atributa</a:t>
            </a:r>
          </a:p>
          <a:p>
            <a:pPr marL="0" indent="0" algn="ctr">
              <a:buNone/>
            </a:pPr>
            <a:r>
              <a:rPr lang="hr-HR" dirty="0"/>
              <a:t>&gt;vektor_1["starost"]</a:t>
            </a:r>
            <a:endParaRPr lang="hr-HR" b="1" dirty="0"/>
          </a:p>
          <a:p>
            <a:r>
              <a:rPr lang="hr-HR" dirty="0"/>
              <a:t>Negativni </a:t>
            </a:r>
            <a:r>
              <a:rPr lang="hr-HR" dirty="0" smtClean="0"/>
              <a:t>indeksi – brisanje pojedinog elementa vektora</a:t>
            </a:r>
          </a:p>
          <a:p>
            <a:pPr marL="0" indent="0" algn="ctr">
              <a:buNone/>
            </a:pPr>
            <a:r>
              <a:rPr lang="hr-HR" dirty="0"/>
              <a:t>&gt;vektor_1[-c(2,4)]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r>
              <a:rPr lang="hr-HR" dirty="0" smtClean="0"/>
              <a:t>Primijenjena statistika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4187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Popisi, liste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Za razliku </a:t>
            </a:r>
            <a:r>
              <a:rPr lang="hr-HR" dirty="0"/>
              <a:t>od atomskih vektora, mogu sadržavati i druge vrste vektora, uključujući i same </a:t>
            </a:r>
            <a:r>
              <a:rPr lang="hr-HR" dirty="0" smtClean="0"/>
              <a:t>popise.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 smtClean="0"/>
              <a:t>()</a:t>
            </a:r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lista_1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(10, "z", FALSE, </a:t>
            </a:r>
            <a:r>
              <a:rPr lang="hr-HR" dirty="0" err="1"/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=4, </a:t>
            </a:r>
            <a:r>
              <a:rPr lang="hr-HR" dirty="0" err="1"/>
              <a:t>nrow</a:t>
            </a:r>
            <a:r>
              <a:rPr lang="hr-HR" dirty="0"/>
              <a:t>=5))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Kreiranje </a:t>
            </a:r>
            <a:r>
              <a:rPr lang="hr-HR" dirty="0"/>
              <a:t>liste u dva ili jednom koraku:</a:t>
            </a:r>
          </a:p>
          <a:p>
            <a:endParaRPr lang="hr-HR" sz="1600" dirty="0"/>
          </a:p>
          <a:p>
            <a:pPr marL="0" indent="0">
              <a:buNone/>
            </a:pPr>
            <a:r>
              <a:rPr lang="hr-HR" sz="1600" dirty="0"/>
              <a:t>&gt;lista_2 &lt;- list("Pero", 1, </a:t>
            </a:r>
            <a:r>
              <a:rPr lang="hr-HR" sz="1600" dirty="0" err="1"/>
              <a:t>matrix</a:t>
            </a:r>
            <a:r>
              <a:rPr lang="hr-HR" sz="1600" dirty="0"/>
              <a:t>(</a:t>
            </a:r>
            <a:r>
              <a:rPr lang="hr-HR" sz="1600" dirty="0" err="1"/>
              <a:t>runif</a:t>
            </a:r>
            <a:r>
              <a:rPr lang="hr-HR" sz="1600" dirty="0"/>
              <a:t>(10)),5.3)</a:t>
            </a:r>
            <a:endParaRPr lang="hr-HR" sz="1600" b="1" dirty="0"/>
          </a:p>
          <a:p>
            <a:pPr marL="0" indent="0">
              <a:buNone/>
            </a:pPr>
            <a:endParaRPr lang="hr-HR" sz="1600" dirty="0"/>
          </a:p>
          <a:p>
            <a:pPr marL="0" indent="0">
              <a:buNone/>
            </a:pPr>
            <a:r>
              <a:rPr lang="hr-HR" sz="1600" dirty="0"/>
              <a:t>&gt;</a:t>
            </a:r>
            <a:r>
              <a:rPr lang="hr-HR" sz="1600" dirty="0" err="1"/>
              <a:t>names</a:t>
            </a:r>
            <a:r>
              <a:rPr lang="hr-HR" sz="1600" dirty="0"/>
              <a:t>(lista_2)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sz="1600" dirty="0"/>
              <a:t>("ime", "broj", "moja_", "starost")</a:t>
            </a:r>
          </a:p>
          <a:p>
            <a:pPr marL="0" indent="0">
              <a:buNone/>
            </a:pPr>
            <a:r>
              <a:rPr lang="hr-HR" sz="1600" dirty="0"/>
              <a:t>	ili</a:t>
            </a:r>
          </a:p>
          <a:p>
            <a:pPr marL="0" indent="0">
              <a:buNone/>
            </a:pPr>
            <a:r>
              <a:rPr lang="hr-HR" sz="1600" dirty="0"/>
              <a:t>&gt;lista_2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sz="1600" dirty="0"/>
              <a:t>(ime="Pero", broj=1, </a:t>
            </a:r>
            <a:r>
              <a:rPr lang="hr-HR" sz="1600" dirty="0" err="1"/>
              <a:t>moja_matrica</a:t>
            </a:r>
            <a:r>
              <a:rPr lang="hr-HR" sz="1600" dirty="0"/>
              <a:t>=</a:t>
            </a:r>
            <a:r>
              <a:rPr lang="hr-HR" sz="1600" dirty="0" err="1"/>
              <a:t>matrix</a:t>
            </a:r>
            <a:r>
              <a:rPr lang="hr-HR" sz="1600" dirty="0"/>
              <a:t>(</a:t>
            </a:r>
            <a:r>
              <a:rPr lang="hr-HR" sz="1600" dirty="0" err="1"/>
              <a:t>runif</a:t>
            </a:r>
            <a:r>
              <a:rPr lang="hr-HR" sz="1600" dirty="0"/>
              <a:t>(10)), starost=5.3)</a:t>
            </a:r>
            <a:endParaRPr lang="hr-HR" sz="1600" b="1" dirty="0"/>
          </a:p>
          <a:p>
            <a:endParaRPr lang="hr-HR" dirty="0" smtClean="0"/>
          </a:p>
          <a:p>
            <a:endParaRPr lang="hr-HR" dirty="0"/>
          </a:p>
          <a:p>
            <a:endParaRPr lang="hr-HR" dirty="0"/>
          </a:p>
          <a:p>
            <a:pPr marL="0" indent="0">
              <a:buNone/>
            </a:pPr>
            <a:endParaRPr lang="hr-HR" sz="1733" dirty="0"/>
          </a:p>
          <a:p>
            <a:pPr marL="0" indent="0" algn="ctr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559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na popisu</a:t>
            </a:r>
            <a:r>
              <a:rPr lang="hr-HR" dirty="0"/>
              <a:t> </a:t>
            </a:r>
            <a:r>
              <a:rPr lang="hr-HR" dirty="0" smtClean="0"/>
              <a:t>(listi)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Selekcija elemenata popisa [[ ]]</a:t>
            </a:r>
          </a:p>
          <a:p>
            <a:pPr marL="0" indent="0">
              <a:buNone/>
            </a:pPr>
            <a:r>
              <a:rPr lang="hr-HR" dirty="0"/>
              <a:t>Traženje drugog elementa u popisu:</a:t>
            </a:r>
          </a:p>
          <a:p>
            <a:pPr marL="0" indent="0" algn="ctr">
              <a:buNone/>
            </a:pPr>
            <a:r>
              <a:rPr lang="hr-HR" dirty="0"/>
              <a:t>&gt;lista_1[[2]]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Selekcija </a:t>
            </a:r>
            <a:r>
              <a:rPr lang="hr-HR" dirty="0"/>
              <a:t>drugog retka, trećeg stupca na četvrtom elementu popisa</a:t>
            </a: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&gt;lista_1[[</a:t>
            </a:r>
            <a:r>
              <a:rPr lang="hr-HR" dirty="0"/>
              <a:t>4]][2,3</a:t>
            </a:r>
            <a:r>
              <a:rPr lang="hr-HR" dirty="0" smtClean="0"/>
              <a:t>]</a:t>
            </a:r>
          </a:p>
          <a:p>
            <a:pPr marL="0" indent="0">
              <a:buNone/>
            </a:pPr>
            <a:r>
              <a:rPr lang="hr-HR" dirty="0"/>
              <a:t>Traženje elementa određenog naziva u popisu:</a:t>
            </a:r>
          </a:p>
          <a:p>
            <a:pPr marL="0" indent="0" algn="ctr">
              <a:buNone/>
            </a:pPr>
            <a:r>
              <a:rPr lang="hr-HR" dirty="0"/>
              <a:t>&gt;lista_2[["grad"]]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endParaRPr lang="hr-HR" b="1" dirty="0"/>
          </a:p>
          <a:p>
            <a:endParaRPr lang="hr-HR" sz="1867" b="1" dirty="0"/>
          </a:p>
          <a:p>
            <a:endParaRPr lang="hr-HR" sz="1867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53803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Popisi (liste), </a:t>
            </a:r>
            <a:r>
              <a:rPr lang="hr-HR" dirty="0" err="1" smtClean="0"/>
              <a:t>jaš</a:t>
            </a:r>
            <a:r>
              <a:rPr lang="hr-HR" dirty="0" smtClean="0"/>
              <a:t> malo </a:t>
            </a:r>
            <a:r>
              <a:rPr lang="hr-HR" dirty="0" err="1" smtClean="0"/>
              <a:t>komliciranije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r-HR" dirty="0"/>
              <a:t>Izrada liste koja u sebi nosi dvije liste.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lista_3&lt;-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(grad="</a:t>
            </a:r>
            <a:r>
              <a:rPr lang="hr-HR" dirty="0" err="1"/>
              <a:t>Zagreb",ulica</a:t>
            </a:r>
            <a:r>
              <a:rPr lang="hr-HR" dirty="0"/>
              <a:t>="Ilica",</a:t>
            </a:r>
            <a:r>
              <a:rPr lang="hr-HR" dirty="0" err="1"/>
              <a:t>k_br</a:t>
            </a:r>
            <a:r>
              <a:rPr lang="hr-HR" dirty="0"/>
              <a:t>=17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spoj_lista_c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(lista_2,lista_3)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/>
              <a:t>spoj_lista_list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(lista_2,lista_3</a:t>
            </a:r>
            <a:r>
              <a:rPr lang="hr-HR" dirty="0" smtClean="0"/>
              <a:t>)</a:t>
            </a:r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()</a:t>
            </a:r>
          </a:p>
          <a:p>
            <a:endParaRPr lang="hr-HR" dirty="0" smtClean="0"/>
          </a:p>
          <a:p>
            <a:r>
              <a:rPr lang="hr-HR" dirty="0" smtClean="0"/>
              <a:t>Usporedite </a:t>
            </a:r>
            <a:r>
              <a:rPr lang="hr-HR" dirty="0"/>
              <a:t>sa sljedećim kôdom: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</a:t>
            </a:r>
            <a:r>
              <a:rPr lang="hr-HR" dirty="0" err="1"/>
              <a:t>spoj_lista_list</a:t>
            </a:r>
            <a:r>
              <a:rPr lang="hr-HR" dirty="0"/>
              <a:t>)</a:t>
            </a:r>
            <a:endParaRPr lang="hr-HR" b="1" dirty="0"/>
          </a:p>
          <a:p>
            <a:r>
              <a:rPr lang="hr-HR" dirty="0"/>
              <a:t>&gt;</a:t>
            </a:r>
            <a:r>
              <a:rPr lang="hr-HR" dirty="0" err="1"/>
              <a:t>vektor_povrat</a:t>
            </a:r>
            <a:r>
              <a:rPr lang="hr-HR" dirty="0"/>
              <a:t>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hr-HR" dirty="0"/>
              <a:t>(lista_2)</a:t>
            </a:r>
            <a:endParaRPr lang="hr-HR" b="1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25039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Opcionalni </a:t>
            </a:r>
            <a:r>
              <a:rPr lang="hr-HR" dirty="0"/>
              <a:t>atributi objekata u sustavu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Svi objekti u sustavu R mogu imati opcionalne a</a:t>
            </a:r>
            <a:r>
              <a:rPr lang="hr-HR" dirty="0" smtClean="0"/>
              <a:t>tribute</a:t>
            </a:r>
            <a:r>
              <a:rPr lang="hr-HR" dirty="0"/>
              <a:t>. Atributi se mogu </a:t>
            </a:r>
            <a:r>
              <a:rPr lang="hr-HR" dirty="0" smtClean="0"/>
              <a:t>pogledati:</a:t>
            </a:r>
          </a:p>
          <a:p>
            <a:pPr lvl="1"/>
            <a:r>
              <a:rPr lang="hr-HR" dirty="0" smtClean="0"/>
              <a:t>pojedinačno</a:t>
            </a:r>
            <a:r>
              <a:rPr lang="hr-HR" dirty="0"/>
              <a:t>, funkcijom </a:t>
            </a:r>
            <a:r>
              <a:rPr lang="hr-HR" dirty="0" err="1"/>
              <a:t>attr</a:t>
            </a:r>
            <a:r>
              <a:rPr lang="hr-HR" dirty="0" smtClean="0"/>
              <a:t>(),</a:t>
            </a:r>
          </a:p>
          <a:p>
            <a:pPr lvl="1"/>
            <a:r>
              <a:rPr lang="hr-HR" dirty="0" smtClean="0"/>
              <a:t>svi odjednom </a:t>
            </a:r>
            <a:r>
              <a:rPr lang="hr-HR" dirty="0"/>
              <a:t>funkcijom </a:t>
            </a:r>
            <a:r>
              <a:rPr lang="hr-HR" dirty="0" err="1"/>
              <a:t>attributes</a:t>
            </a:r>
            <a:r>
              <a:rPr lang="hr-HR" dirty="0" smtClean="0"/>
              <a:t>()</a:t>
            </a:r>
          </a:p>
          <a:p>
            <a:pPr lvl="1"/>
            <a:endParaRPr lang="hr-HR" dirty="0"/>
          </a:p>
          <a:p>
            <a:pPr marL="0" indent="0" algn="ctr">
              <a:buNone/>
            </a:pPr>
            <a:r>
              <a:rPr lang="hr-HR" sz="1867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hr-HR" sz="1867" dirty="0"/>
              <a:t>(lista_2)</a:t>
            </a:r>
            <a:endParaRPr lang="hr-HR" sz="1867" b="1" dirty="0"/>
          </a:p>
          <a:p>
            <a:pPr marL="0" indent="0" algn="ctr">
              <a:buNone/>
            </a:pPr>
            <a:r>
              <a:rPr lang="hr-HR" sz="1867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hr-HR" sz="1867" dirty="0"/>
              <a:t>(lista_2, "</a:t>
            </a:r>
            <a:r>
              <a:rPr lang="hr-HR" sz="1867" dirty="0" err="1"/>
              <a:t>names</a:t>
            </a:r>
            <a:r>
              <a:rPr lang="hr-HR" sz="1867" dirty="0"/>
              <a:t>")</a:t>
            </a:r>
            <a:endParaRPr lang="hr-HR" sz="1867" b="1" dirty="0"/>
          </a:p>
          <a:p>
            <a:pPr lvl="1"/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15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vektora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Vektor možemo imenovati na tri načina: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prilikom </a:t>
            </a:r>
            <a:r>
              <a:rPr lang="hr-HR" dirty="0"/>
              <a:t>izrade vektora:</a:t>
            </a:r>
          </a:p>
          <a:p>
            <a:pPr marL="0" indent="0">
              <a:buNone/>
            </a:pPr>
            <a:r>
              <a:rPr lang="hr-HR" dirty="0"/>
              <a:t>&gt;x &lt;-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lang="hr-HR" dirty="0"/>
              <a:t>(var1 = 1, var2 = 2, var3 = 3)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izmjenom </a:t>
            </a:r>
            <a:r>
              <a:rPr lang="hr-HR" dirty="0"/>
              <a:t>postojećeg vektora: </a:t>
            </a:r>
          </a:p>
          <a:p>
            <a:pPr marL="0" indent="0">
              <a:buNone/>
            </a:pPr>
            <a:r>
              <a:rPr lang="hr-HR" dirty="0"/>
              <a:t>&gt;x &lt;- 1:3;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(x)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("var1", "var2", "var3")</a:t>
            </a:r>
            <a:endParaRPr lang="hr-HR" b="1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izradom </a:t>
            </a:r>
            <a:r>
              <a:rPr lang="hr-HR" dirty="0"/>
              <a:t>izmijenjenog vektora:</a:t>
            </a:r>
          </a:p>
          <a:p>
            <a:pPr marL="0" indent="0">
              <a:buNone/>
            </a:pPr>
            <a:r>
              <a:rPr lang="hr-HR" dirty="0"/>
              <a:t>&gt;x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setNames</a:t>
            </a:r>
            <a:r>
              <a:rPr lang="hr-HR" dirty="0"/>
              <a:t>(1:3, c("var1", "var2", "var3"))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2407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Selekcija logičkim vektorima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Selekcija </a:t>
            </a:r>
            <a:r>
              <a:rPr lang="hr-HR" dirty="0"/>
              <a:t>elementa objekata (vektora, matrica, seta podataka, itd.) može se napraviti i logičkim vektorima, pri čemu vrijedi da je T / TRUE vrijednost koja će biti selektirana, a F / FALSE stoji za vrijednost koja neće biti uzeta u selekciju.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vektor_d</a:t>
            </a:r>
            <a:r>
              <a:rPr lang="hr-HR" dirty="0" smtClean="0"/>
              <a:t>[c(T,F)]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50585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Matrice </a:t>
            </a:r>
            <a:r>
              <a:rPr lang="hr-HR" dirty="0"/>
              <a:t>i polja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/>
              <a:t>Polja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arrays</a:t>
            </a:r>
            <a:r>
              <a:rPr lang="hr-HR" dirty="0"/>
              <a:t>) su relativno rijetko korištene strukture podataka. </a:t>
            </a:r>
            <a:endParaRPr lang="hr-HR" dirty="0" smtClean="0"/>
          </a:p>
          <a:p>
            <a:r>
              <a:rPr lang="hr-HR" dirty="0" smtClean="0"/>
              <a:t>Mogu </a:t>
            </a:r>
            <a:r>
              <a:rPr lang="hr-HR" dirty="0"/>
              <a:t>biti višedimenzionalne, a specijalni slučaj dvodimenzionalnog polja je </a:t>
            </a:r>
            <a:r>
              <a:rPr lang="hr-HR" b="1" dirty="0"/>
              <a:t>matrica</a:t>
            </a:r>
            <a:r>
              <a:rPr lang="hr-HR" dirty="0"/>
              <a:t>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matrix</a:t>
            </a:r>
            <a:r>
              <a:rPr lang="hr-HR" dirty="0"/>
              <a:t>) i one čine osnovu za ogroman dio statističkih analiza. </a:t>
            </a:r>
            <a:endParaRPr lang="hr-HR" dirty="0" smtClean="0"/>
          </a:p>
          <a:p>
            <a:r>
              <a:rPr lang="hr-HR" dirty="0" smtClean="0"/>
              <a:t>Posjeduju </a:t>
            </a:r>
            <a:r>
              <a:rPr lang="hr-HR" dirty="0"/>
              <a:t>atribut dimenzije koji se traži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().</a:t>
            </a:r>
          </a:p>
          <a:p>
            <a:r>
              <a:rPr lang="hr-HR" dirty="0" smtClean="0"/>
              <a:t>Kreiranje matrice </a:t>
            </a:r>
            <a:r>
              <a:rPr lang="hr-HR" dirty="0" err="1" smtClean="0"/>
              <a:t>matrix</a:t>
            </a:r>
            <a:r>
              <a:rPr lang="hr-HR" dirty="0" smtClean="0"/>
              <a:t>()</a:t>
            </a:r>
          </a:p>
          <a:p>
            <a:r>
              <a:rPr lang="hr-HR" dirty="0" smtClean="0"/>
              <a:t>Definiranje dimenzije matrice (jednako vrijedi i za polja):</a:t>
            </a:r>
          </a:p>
          <a:p>
            <a:pPr lvl="1"/>
            <a:r>
              <a:rPr lang="hr-HR" dirty="0"/>
              <a:t>prilikom kreiranja </a:t>
            </a:r>
            <a:r>
              <a:rPr lang="hr-HR" dirty="0" smtClean="0"/>
              <a:t>matrice / polja</a:t>
            </a:r>
          </a:p>
          <a:p>
            <a:pPr marL="342882" lvl="1" indent="0">
              <a:buNone/>
            </a:pPr>
            <a:endParaRPr lang="hr-HR" dirty="0" smtClean="0"/>
          </a:p>
          <a:p>
            <a:pPr marL="342882" lvl="1" indent="0">
              <a:buNone/>
            </a:pPr>
            <a:r>
              <a:rPr lang="hr-HR" dirty="0" smtClean="0"/>
              <a:t>	&gt;</a:t>
            </a:r>
            <a:r>
              <a:rPr lang="hr-HR" dirty="0"/>
              <a:t>matrica_1 &lt;-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25</a:t>
            </a:r>
            <a:r>
              <a:rPr lang="hr-HR" dirty="0" smtClean="0"/>
              <a:t>)</a:t>
            </a:r>
            <a:endParaRPr lang="hr-HR" b="1" dirty="0" smtClean="0"/>
          </a:p>
          <a:p>
            <a:pPr marL="342882" lvl="1" indent="0">
              <a:buNone/>
            </a:pPr>
            <a:r>
              <a:rPr lang="hr-HR" dirty="0" smtClean="0"/>
              <a:t>	&gt;</a:t>
            </a:r>
            <a:r>
              <a:rPr lang="hr-HR" dirty="0" err="1"/>
              <a:t>polje_a</a:t>
            </a:r>
            <a:r>
              <a:rPr lang="hr-HR" dirty="0"/>
              <a:t> &lt;-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hr-HR" dirty="0"/>
              <a:t>(1:12, c(2, 3, 2))</a:t>
            </a:r>
            <a:endParaRPr lang="hr-HR" b="1" dirty="0"/>
          </a:p>
          <a:p>
            <a:pPr marL="342882" lvl="1" indent="0">
              <a:buNone/>
            </a:pPr>
            <a:endParaRPr lang="hr-HR" dirty="0" smtClean="0"/>
          </a:p>
          <a:p>
            <a:pPr lvl="1"/>
            <a:r>
              <a:rPr lang="hr-HR" dirty="0"/>
              <a:t>modifikacijom već </a:t>
            </a:r>
            <a:r>
              <a:rPr lang="hr-HR" dirty="0" smtClean="0"/>
              <a:t>postojeće matrice/polja/vektora</a:t>
            </a:r>
          </a:p>
          <a:p>
            <a:pPr marL="342882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c &lt;- 1:10</a:t>
            </a:r>
          </a:p>
          <a:p>
            <a:pPr marL="342882" lvl="1" indent="0">
              <a:lnSpc>
                <a:spcPct val="100000"/>
              </a:lnSpc>
              <a:buNone/>
            </a:pPr>
            <a:r>
              <a:rPr lang="hr-HR" dirty="0" smtClean="0"/>
              <a:t>	&gt;</a:t>
            </a:r>
            <a:r>
              <a:rPr lang="hr-HR" dirty="0"/>
              <a:t>dim(c) &lt;- c(5, 2</a:t>
            </a:r>
            <a:r>
              <a:rPr lang="hr-HR" dirty="0" smtClean="0"/>
              <a:t>)</a:t>
            </a:r>
          </a:p>
          <a:p>
            <a:pPr marL="342882" lvl="1" indent="0">
              <a:lnSpc>
                <a:spcPct val="100000"/>
              </a:lnSpc>
              <a:buNone/>
            </a:pPr>
            <a:r>
              <a:rPr lang="hr-HR" dirty="0" smtClean="0"/>
              <a:t>      &gt;</a:t>
            </a:r>
            <a:r>
              <a:rPr lang="hr-HR" dirty="0"/>
              <a:t>dim(c) &lt;- </a:t>
            </a:r>
            <a:r>
              <a:rPr lang="hr-HR" dirty="0" smtClean="0"/>
              <a:t>c(2, 5)</a:t>
            </a:r>
            <a:endParaRPr lang="hr-HR" dirty="0"/>
          </a:p>
          <a:p>
            <a:pPr marL="342882" lvl="1" indent="0">
              <a:lnSpc>
                <a:spcPct val="100000"/>
              </a:lnSpc>
              <a:buNone/>
            </a:pPr>
            <a:endParaRPr lang="hr-HR" dirty="0"/>
          </a:p>
          <a:p>
            <a:pPr lvl="1"/>
            <a:endParaRPr lang="hr-HR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41324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Spremanje – učitavanje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 formatu </a:t>
            </a:r>
            <a:r>
              <a:rPr lang="hr-HR" dirty="0"/>
              <a:t>jezika </a:t>
            </a:r>
            <a:r>
              <a:rPr lang="hr-HR" dirty="0" smtClean="0"/>
              <a:t>R </a:t>
            </a:r>
            <a:r>
              <a:rPr lang="hr-HR" dirty="0"/>
              <a:t>uporabom 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():</a:t>
            </a:r>
            <a:endParaRPr lang="hr-HR" dirty="0" smtClean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dput</a:t>
            </a:r>
            <a:r>
              <a:rPr lang="hr-HR" dirty="0"/>
              <a:t>(matrica_1, "matrica_1.RData")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Isti </a:t>
            </a:r>
            <a:r>
              <a:rPr lang="hr-HR" dirty="0"/>
              <a:t>ćemo učitati u radni prostor funkcijom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/>
              <a:t>():</a:t>
            </a:r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matrica_1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</a:t>
            </a:r>
            <a:r>
              <a:rPr lang="hr-HR" dirty="0" err="1"/>
              <a:t>t</a:t>
            </a:r>
            <a:r>
              <a:rPr lang="hr-HR" dirty="0"/>
              <a:t>("matrica_1.RData")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1779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„Open-</a:t>
            </a:r>
            <a:r>
              <a:rPr lang="hr-HR" dirty="0" err="1" smtClean="0"/>
              <a:t>soure</a:t>
            </a:r>
            <a:r>
              <a:rPr lang="hr-HR" dirty="0" smtClean="0"/>
              <a:t>” dilema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42" lvl="1">
              <a:spcBef>
                <a:spcPts val="751"/>
              </a:spcBef>
            </a:pPr>
            <a:r>
              <a:rPr lang="hr-HR" sz="1600" b="1" dirty="0"/>
              <a:t>ORACLE: </a:t>
            </a:r>
            <a:endParaRPr lang="hr-HR" sz="1600" b="1" dirty="0">
              <a:hlinkClick r:id="rId2"/>
            </a:endParaRPr>
          </a:p>
          <a:p>
            <a:pPr marL="0" indent="0">
              <a:buNone/>
            </a:pPr>
            <a:r>
              <a:rPr lang="hr-HR" dirty="0" smtClean="0">
                <a:hlinkClick r:id="rId2"/>
              </a:rPr>
              <a:t>http</a:t>
            </a:r>
            <a:r>
              <a:rPr lang="hr-HR" dirty="0">
                <a:hlinkClick r:id="rId2"/>
              </a:rPr>
              <a:t>://</a:t>
            </a:r>
            <a:r>
              <a:rPr lang="hr-HR" dirty="0" smtClean="0">
                <a:hlinkClick r:id="rId2"/>
              </a:rPr>
              <a:t>www.oracle.com/technetwork/topics/bigdata/r-offerings-1566363.html</a:t>
            </a:r>
            <a:endParaRPr lang="hr-HR" dirty="0" smtClean="0"/>
          </a:p>
          <a:p>
            <a:endParaRPr lang="hr-HR" u="sng" dirty="0" smtClean="0"/>
          </a:p>
          <a:p>
            <a:pPr marL="171442" lvl="1">
              <a:spcBef>
                <a:spcPts val="751"/>
              </a:spcBef>
            </a:pPr>
            <a:r>
              <a:rPr lang="hr-HR" sz="1600" b="1" dirty="0"/>
              <a:t>GARTNER (</a:t>
            </a:r>
            <a:r>
              <a:rPr lang="hr-HR" sz="1600" b="1" dirty="0" err="1"/>
              <a:t>Revolution</a:t>
            </a:r>
            <a:r>
              <a:rPr lang="hr-HR" sz="1600" b="1" dirty="0"/>
              <a:t> </a:t>
            </a:r>
            <a:r>
              <a:rPr lang="hr-HR" sz="1600" b="1" dirty="0" err="1"/>
              <a:t>Analytics</a:t>
            </a:r>
            <a:r>
              <a:rPr lang="hr-HR" sz="1600" b="1" dirty="0"/>
              <a:t>): </a:t>
            </a:r>
          </a:p>
          <a:p>
            <a:pPr marL="0" indent="0">
              <a:buNone/>
            </a:pPr>
            <a:r>
              <a:rPr lang="hr-HR" u="sng" dirty="0" smtClean="0">
                <a:hlinkClick r:id="rId3"/>
              </a:rPr>
              <a:t>http</a:t>
            </a:r>
            <a:r>
              <a:rPr lang="hr-HR" u="sng" dirty="0">
                <a:hlinkClick r:id="rId3"/>
              </a:rPr>
              <a:t>://www.revolutionanalytics.com/news-events/revolution-analytics-positioned-%</a:t>
            </a:r>
            <a:r>
              <a:rPr lang="hr-HR" u="sng" dirty="0" smtClean="0">
                <a:hlinkClick r:id="rId3"/>
              </a:rPr>
              <a:t>E2%80%9Cvisionaries%E2%80%9D-quadrant-first-ever-gartner-magic-quadrant</a:t>
            </a:r>
            <a:endParaRPr lang="hr-HR" u="sng" dirty="0" smtClean="0"/>
          </a:p>
          <a:p>
            <a:pPr marL="0" indent="0">
              <a:buNone/>
            </a:pPr>
            <a:endParaRPr lang="hr-HR" u="sng" dirty="0"/>
          </a:p>
          <a:p>
            <a:pPr marL="171442" lvl="1">
              <a:spcBef>
                <a:spcPts val="751"/>
              </a:spcBef>
            </a:pPr>
            <a:r>
              <a:rPr lang="hr-HR" sz="1600" b="1" dirty="0"/>
              <a:t>OSTALE KOMPANIJE:</a:t>
            </a:r>
          </a:p>
          <a:p>
            <a:pPr marL="0" indent="0">
              <a:buNone/>
            </a:pPr>
            <a:r>
              <a:rPr lang="hr-HR" dirty="0">
                <a:hlinkClick r:id="rId4"/>
              </a:rPr>
              <a:t>http://www.revolutionanalytics.com/companies-using-r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10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Popunjavanje matrice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Primijetite kojim se redom matrica ispunjava zadanim vrijednostima.</a:t>
            </a:r>
          </a:p>
          <a:p>
            <a:pPr marL="0" indent="0" algn="ctr">
              <a:buNone/>
            </a:pPr>
            <a:r>
              <a:rPr lang="hr-HR" dirty="0"/>
              <a:t>&gt;matrica_2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(1:20, 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endParaRPr lang="hr-HR" b="1" dirty="0" smtClean="0"/>
          </a:p>
          <a:p>
            <a:pPr marL="0" indent="0">
              <a:buNone/>
            </a:pPr>
            <a:r>
              <a:rPr lang="en-US" b="1" dirty="0" smtClean="0"/>
              <a:t>Warning </a:t>
            </a:r>
            <a:r>
              <a:rPr lang="en-US" b="1" dirty="0"/>
              <a:t>message</a:t>
            </a:r>
            <a:r>
              <a:rPr lang="en-US" b="1" dirty="0" smtClean="0"/>
              <a:t>:</a:t>
            </a:r>
            <a:r>
              <a:rPr lang="hr-HR" b="1" dirty="0" smtClean="0"/>
              <a:t> </a:t>
            </a:r>
            <a:r>
              <a:rPr lang="en-US" b="1" dirty="0" smtClean="0"/>
              <a:t>In </a:t>
            </a:r>
            <a:r>
              <a:rPr lang="en-US" b="1" dirty="0"/>
              <a:t>matrix(1:20, </a:t>
            </a:r>
            <a:r>
              <a:rPr lang="en-US" b="1" dirty="0" err="1"/>
              <a:t>ncol</a:t>
            </a:r>
            <a:r>
              <a:rPr lang="en-US" b="1" dirty="0"/>
              <a:t> = 4, </a:t>
            </a:r>
            <a:r>
              <a:rPr lang="en-US" b="1" dirty="0" err="1"/>
              <a:t>nrow</a:t>
            </a:r>
            <a:r>
              <a:rPr lang="en-US" b="1" dirty="0"/>
              <a:t> = 26) :</a:t>
            </a:r>
          </a:p>
          <a:p>
            <a:pPr marL="0" indent="0">
              <a:buNone/>
            </a:pPr>
            <a:r>
              <a:rPr lang="en-US" b="1" dirty="0" smtClean="0"/>
              <a:t>data </a:t>
            </a:r>
            <a:r>
              <a:rPr lang="en-US" b="1" dirty="0"/>
              <a:t>length [20] is not a sub-multiple or multiple of the number of rows [26]</a:t>
            </a:r>
            <a:endParaRPr lang="hr-HR" b="1" dirty="0"/>
          </a:p>
          <a:p>
            <a:pPr marL="0" indent="0" algn="ctr">
              <a:buNone/>
            </a:pPr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&gt;</a:t>
            </a:r>
            <a:r>
              <a:rPr lang="hr-HR" dirty="0"/>
              <a:t>matrica_3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hr-HR" dirty="0"/>
              <a:t>(</a:t>
            </a:r>
            <a:r>
              <a:rPr lang="hr-HR" dirty="0" err="1"/>
              <a:t>ncol</a:t>
            </a:r>
            <a:r>
              <a:rPr lang="hr-HR" dirty="0"/>
              <a:t> = 4, </a:t>
            </a:r>
            <a:r>
              <a:rPr lang="hr-HR" dirty="0" err="1"/>
              <a:t>nrow</a:t>
            </a:r>
            <a:r>
              <a:rPr lang="hr-HR" dirty="0"/>
              <a:t> = 26)</a:t>
            </a:r>
            <a:endParaRPr lang="hr-HR" b="1" dirty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09965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Pogledajte </a:t>
            </a:r>
            <a:r>
              <a:rPr lang="hr-HR" dirty="0"/>
              <a:t>što kao rezultat daju funkcije:</a:t>
            </a:r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(matrica_1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(matrica_1</a:t>
            </a:r>
            <a:r>
              <a:rPr lang="hr-HR" dirty="0" smtClean="0"/>
              <a:t>)</a:t>
            </a:r>
          </a:p>
          <a:p>
            <a:pPr marL="0" indent="0" algn="ctr">
              <a:buNone/>
            </a:pPr>
            <a:endParaRPr lang="hr-HR" b="1" dirty="0"/>
          </a:p>
          <a:p>
            <a:pPr lvl="0"/>
            <a:r>
              <a:rPr lang="hr-HR" dirty="0"/>
              <a:t>Funkcija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hr-HR" dirty="0"/>
              <a:t>() nadograđuje se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/>
              <a:t>() za matrice, </a:t>
            </a:r>
            <a:r>
              <a:rPr lang="hr-HR" dirty="0" smtClean="0"/>
              <a:t>te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hr-HR" dirty="0"/>
              <a:t>() </a:t>
            </a:r>
            <a:r>
              <a:rPr lang="hr-HR" dirty="0" smtClean="0"/>
              <a:t>za polja,</a:t>
            </a:r>
            <a:endParaRPr lang="hr-HR" dirty="0"/>
          </a:p>
          <a:p>
            <a:r>
              <a:rPr lang="hr-HR" dirty="0"/>
              <a:t>Istovjetno,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se nadograđuje funkcijama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za matrice te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(), za </a:t>
            </a:r>
            <a:r>
              <a:rPr lang="hr-HR" dirty="0" smtClean="0"/>
              <a:t>polja.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7468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Imenovanje dimenzija polja i matrica,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err="1" smtClean="0"/>
              <a:t>Dimnames</a:t>
            </a:r>
            <a:r>
              <a:rPr lang="hr-HR" dirty="0" smtClean="0"/>
              <a:t> = </a:t>
            </a:r>
            <a:r>
              <a:rPr lang="hr-HR" dirty="0" err="1" smtClean="0"/>
              <a:t>rownames</a:t>
            </a:r>
            <a:r>
              <a:rPr lang="hr-HR" dirty="0" smtClean="0"/>
              <a:t> + </a:t>
            </a:r>
            <a:r>
              <a:rPr lang="hr-HR" dirty="0" err="1" smtClean="0"/>
              <a:t>colnames</a:t>
            </a: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dimnames</a:t>
            </a:r>
            <a:r>
              <a:rPr lang="hr-HR" dirty="0"/>
              <a:t> (matrica_1) &lt;- list ((paste("red",(1:nrow(matrica_1),</a:t>
            </a:r>
            <a:r>
              <a:rPr lang="hr-HR" dirty="0" err="1"/>
              <a:t>sep</a:t>
            </a:r>
            <a:r>
              <a:rPr lang="hr-HR" dirty="0"/>
              <a:t>="_")), (paste("var",(1:ncol(matrica_1)), </a:t>
            </a:r>
            <a:r>
              <a:rPr lang="hr-HR" dirty="0" err="1"/>
              <a:t>sep</a:t>
            </a:r>
            <a:r>
              <a:rPr lang="hr-HR" dirty="0"/>
              <a:t>="_"))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(matrica_1)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("red",1:nrow(matrica_1),</a:t>
            </a:r>
            <a:r>
              <a:rPr lang="hr-HR" dirty="0" err="1"/>
              <a:t>sep</a:t>
            </a:r>
            <a:r>
              <a:rPr lang="hr-HR" dirty="0"/>
              <a:t>="_")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 (matrica_1)&lt;-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/>
              <a:t>("var",1:ncol(matrica_1), </a:t>
            </a:r>
            <a:r>
              <a:rPr lang="hr-HR" dirty="0" err="1"/>
              <a:t>sep</a:t>
            </a:r>
            <a:r>
              <a:rPr lang="hr-HR" dirty="0"/>
              <a:t>="_") </a:t>
            </a:r>
            <a:endParaRPr lang="hr-HR" b="1" dirty="0"/>
          </a:p>
          <a:p>
            <a:endParaRPr lang="hr-HR" dirty="0" smtClean="0"/>
          </a:p>
          <a:p>
            <a:pPr marL="0" indent="0" algn="ctr">
              <a:buNone/>
            </a:pPr>
            <a:r>
              <a:rPr lang="hr-HR" dirty="0" smtClean="0"/>
              <a:t>Primijetite nove funkcije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paste</a:t>
            </a:r>
            <a:r>
              <a:rPr lang="hr-HR" dirty="0" smtClean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hr-HR" dirty="0" smtClean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98149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na matricama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/>
              <a:t>c() sada se proširuje </a:t>
            </a:r>
            <a:r>
              <a:rPr lang="hr-HR" dirty="0" smtClean="0"/>
              <a:t>na:</a:t>
            </a:r>
          </a:p>
          <a:p>
            <a:pPr marL="342882" lvl="1" indent="0">
              <a:buNone/>
            </a:pPr>
            <a:endParaRPr lang="hr-HR" dirty="0"/>
          </a:p>
          <a:p>
            <a:pPr lvl="1"/>
            <a:r>
              <a:rPr lang="hr-HR" dirty="0" err="1" smtClean="0"/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99492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Indeksiranje i selekcija elemenata matrice i polja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Selekcija elemenata matrice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subset</a:t>
            </a:r>
            <a:r>
              <a:rPr lang="hr-HR" dirty="0"/>
              <a:t>) radi se operandom </a:t>
            </a:r>
            <a:r>
              <a:rPr lang="hr-HR" dirty="0" smtClean="0"/>
              <a:t>[ ].</a:t>
            </a:r>
          </a:p>
          <a:p>
            <a:pPr lvl="2"/>
            <a:r>
              <a:rPr lang="hr-HR" sz="1507" dirty="0"/>
              <a:t>Unutar zagrada, indeksom retka i stupca željenog elementa </a:t>
            </a:r>
          </a:p>
          <a:p>
            <a:pPr lvl="2"/>
            <a:endParaRPr lang="hr-HR" sz="1507" dirty="0"/>
          </a:p>
          <a:p>
            <a:pPr marL="0" indent="0">
              <a:buNone/>
            </a:pPr>
            <a:r>
              <a:rPr lang="hr-HR" dirty="0"/>
              <a:t>Selekcija elementa u drugom retku i trećem stupcu matrice:</a:t>
            </a:r>
          </a:p>
          <a:p>
            <a:pPr marL="0" indent="0">
              <a:buNone/>
            </a:pPr>
            <a:r>
              <a:rPr lang="hr-HR" sz="1867" dirty="0"/>
              <a:t>		&gt;matrica_1[2,3]</a:t>
            </a:r>
          </a:p>
          <a:p>
            <a:pPr marL="0" indent="0">
              <a:buNone/>
            </a:pPr>
            <a:endParaRPr lang="hr-HR" sz="1867" b="1" dirty="0"/>
          </a:p>
          <a:p>
            <a:pPr marL="0" indent="0">
              <a:buNone/>
            </a:pPr>
            <a:r>
              <a:rPr lang="hr-HR" dirty="0"/>
              <a:t>ili putem atributa, drugi element u varijabli var_3:</a:t>
            </a:r>
          </a:p>
          <a:p>
            <a:pPr marL="0" indent="0">
              <a:buNone/>
            </a:pPr>
            <a:endParaRPr lang="hr-HR" sz="1867" dirty="0"/>
          </a:p>
          <a:p>
            <a:pPr marL="0" indent="0">
              <a:buNone/>
            </a:pPr>
            <a:r>
              <a:rPr lang="hr-HR" sz="1867" dirty="0"/>
              <a:t>		&gt;matrica_1[2, "var_3"]</a:t>
            </a:r>
            <a:endParaRPr lang="hr-HR" sz="1867" b="1" dirty="0"/>
          </a:p>
          <a:p>
            <a:pPr marL="0" indent="0">
              <a:buNone/>
            </a:pPr>
            <a:r>
              <a:rPr lang="hr-HR" dirty="0"/>
              <a:t>ili u cijelosti putem atributa, redak imena  u varijabli var_3</a:t>
            </a:r>
          </a:p>
          <a:p>
            <a:pPr marL="0" indent="0">
              <a:buNone/>
            </a:pPr>
            <a:endParaRPr lang="hr-HR" sz="1867" dirty="0"/>
          </a:p>
          <a:p>
            <a:pPr marL="0" indent="0">
              <a:buNone/>
            </a:pPr>
            <a:r>
              <a:rPr lang="hr-HR" sz="1867" dirty="0"/>
              <a:t>		&gt;matrica_1["red_2", "var_3"]</a:t>
            </a:r>
            <a:endParaRPr lang="hr-HR" sz="1867" b="1" dirty="0"/>
          </a:p>
          <a:p>
            <a:pPr lvl="2"/>
            <a:endParaRPr lang="hr-HR" sz="1507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36439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Testovi svojstva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Za sve navedene vrste objekata unutar sustava R postoje testovi kojima je moguće postaviti upit o specifičnom svojstvu nekog objekta. Uz najkorisniju funkciju str()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structure</a:t>
            </a:r>
            <a:r>
              <a:rPr lang="hr-HR" dirty="0"/>
              <a:t>) navodimo specifične testove koji kao odgovor daju T / TRUE ili F / FALSE.</a:t>
            </a:r>
          </a:p>
          <a:p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je objekt </a:t>
            </a:r>
            <a:r>
              <a:rPr lang="hr-HR" dirty="0" smtClean="0"/>
              <a:t>naziva vektor_1 </a:t>
            </a:r>
            <a:r>
              <a:rPr lang="hr-HR" dirty="0"/>
              <a:t>matrica?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is.matrix</a:t>
            </a:r>
            <a:r>
              <a:rPr lang="hr-HR" dirty="0"/>
              <a:t>(vektor_1)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Da </a:t>
            </a:r>
            <a:r>
              <a:rPr lang="hr-HR" dirty="0"/>
              <a:t>li su elementi objekta matrica_1 cijeli brojevi?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is.integer</a:t>
            </a:r>
            <a:r>
              <a:rPr lang="hr-HR" dirty="0" smtClean="0"/>
              <a:t>(matrica_1)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8721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Prijelaz iz jedne klase objekta u drugu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 smtClean="0"/>
              <a:t>Prijelaz </a:t>
            </a:r>
            <a:r>
              <a:rPr lang="hr-HR" dirty="0"/>
              <a:t>iz jedne </a:t>
            </a:r>
            <a:r>
              <a:rPr lang="hr-HR" dirty="0" smtClean="0"/>
              <a:t>vektora u matricu:</a:t>
            </a:r>
            <a:endParaRPr lang="hr-HR" dirty="0"/>
          </a:p>
          <a:p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matrica_iz_vektora</a:t>
            </a:r>
            <a:r>
              <a:rPr lang="hr-HR" dirty="0" smtClean="0"/>
              <a:t> </a:t>
            </a:r>
            <a:r>
              <a:rPr lang="hr-HR" dirty="0"/>
              <a:t>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hr-HR" dirty="0"/>
              <a:t>(</a:t>
            </a:r>
            <a:r>
              <a:rPr lang="hr-HR" dirty="0" err="1"/>
              <a:t>vektor_d</a:t>
            </a:r>
            <a:r>
              <a:rPr lang="hr-HR" dirty="0"/>
              <a:t>)</a:t>
            </a:r>
          </a:p>
          <a:p>
            <a:pPr marL="0" indent="0">
              <a:buNone/>
            </a:pPr>
            <a:r>
              <a:rPr lang="hr-HR" dirty="0"/>
              <a:t>                                                                                        </a:t>
            </a:r>
          </a:p>
          <a:p>
            <a:pPr marL="0" indent="0">
              <a:buNone/>
            </a:pPr>
            <a:r>
              <a:rPr lang="hr-HR" dirty="0" smtClean="0"/>
              <a:t>Provjerimo </a:t>
            </a:r>
            <a:r>
              <a:rPr lang="hr-HR" dirty="0"/>
              <a:t>klasu dobivenog </a:t>
            </a:r>
            <a:r>
              <a:rPr lang="hr-HR" dirty="0" smtClean="0"/>
              <a:t>objekta:</a:t>
            </a:r>
          </a:p>
          <a:p>
            <a:pPr marL="0" indent="0">
              <a:buNone/>
            </a:pPr>
            <a:r>
              <a:rPr lang="hr-HR" dirty="0" smtClean="0"/>
              <a:t>                                                                                     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r-HR" dirty="0" smtClean="0"/>
              <a:t>(</a:t>
            </a:r>
            <a:r>
              <a:rPr lang="hr-HR" dirty="0" err="1" smtClean="0"/>
              <a:t>matrica_iz_vektora</a:t>
            </a:r>
            <a:r>
              <a:rPr lang="hr-HR" dirty="0" smtClean="0"/>
              <a:t> 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84721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Setovi podataka (</a:t>
            </a:r>
            <a:r>
              <a:rPr lang="hr-HR" dirty="0" err="1" smtClean="0"/>
              <a:t>eng</a:t>
            </a:r>
            <a:r>
              <a:rPr lang="hr-HR" dirty="0" smtClean="0"/>
              <a:t>. „data </a:t>
            </a:r>
            <a:r>
              <a:rPr lang="hr-HR" dirty="0" err="1" smtClean="0"/>
              <a:t>frames</a:t>
            </a:r>
            <a:r>
              <a:rPr lang="hr-HR" dirty="0" smtClean="0"/>
              <a:t>”)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N</a:t>
            </a:r>
            <a:r>
              <a:rPr lang="hr-HR" dirty="0" smtClean="0"/>
              <a:t>ajuobičajeniji </a:t>
            </a:r>
            <a:r>
              <a:rPr lang="hr-HR" dirty="0"/>
              <a:t>način čuvanja podataka u sustavu </a:t>
            </a:r>
            <a:r>
              <a:rPr lang="hr-HR" dirty="0" smtClean="0"/>
              <a:t>R.</a:t>
            </a:r>
          </a:p>
          <a:p>
            <a:r>
              <a:rPr lang="hr-HR" dirty="0"/>
              <a:t>Prema ovoj definiciji oni imaju dvije dimenzije i dijele svojstva i matrica i </a:t>
            </a:r>
            <a:r>
              <a:rPr lang="hr-HR" dirty="0" smtClean="0"/>
              <a:t>popisa (lista). ima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r-HR" dirty="0"/>
              <a:t>()s naznakom da u ovom slučaju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r-HR" dirty="0"/>
              <a:t>() su iste </a:t>
            </a:r>
            <a:r>
              <a:rPr lang="hr-HR" dirty="0" smtClean="0"/>
              <a:t>stvari.</a:t>
            </a:r>
          </a:p>
          <a:p>
            <a:r>
              <a:rPr lang="hr-HR" dirty="0"/>
              <a:t>Duljina seta podataka je u biti duljina </a:t>
            </a:r>
            <a:r>
              <a:rPr lang="hr-HR" dirty="0" smtClean="0"/>
              <a:t>popisa (liste) </a:t>
            </a:r>
            <a:r>
              <a:rPr lang="hr-HR" dirty="0"/>
              <a:t>spojenih </a:t>
            </a:r>
            <a:r>
              <a:rPr lang="hr-HR" dirty="0" smtClean="0"/>
              <a:t>vektora:</a:t>
            </a:r>
          </a:p>
          <a:p>
            <a:pPr lvl="1"/>
            <a:r>
              <a:rPr lang="hr-HR" dirty="0" smtClean="0"/>
              <a:t>Funkcija </a:t>
            </a:r>
            <a:r>
              <a:rPr lang="hr-HR" dirty="0" err="1" smtClean="0"/>
              <a:t>ncol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columns</a:t>
            </a:r>
            <a:r>
              <a:rPr lang="hr-HR" dirty="0" smtClean="0"/>
              <a:t>) - </a:t>
            </a:r>
            <a:r>
              <a:rPr lang="hr-HR" dirty="0"/>
              <a:t>daje nam odgovor o broju </a:t>
            </a:r>
            <a:r>
              <a:rPr lang="hr-HR" dirty="0" smtClean="0"/>
              <a:t>stupaca </a:t>
            </a:r>
            <a:r>
              <a:rPr lang="hr-HR" dirty="0"/>
              <a:t>u setu </a:t>
            </a:r>
            <a:r>
              <a:rPr lang="hr-HR" dirty="0" smtClean="0"/>
              <a:t>podataka,</a:t>
            </a:r>
            <a:endParaRPr lang="hr-HR" dirty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Funkcija </a:t>
            </a:r>
            <a:r>
              <a:rPr lang="hr-HR" dirty="0" err="1"/>
              <a:t>nrow</a:t>
            </a:r>
            <a:r>
              <a:rPr lang="hr-HR" dirty="0"/>
              <a:t>()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number</a:t>
            </a:r>
            <a:r>
              <a:rPr lang="hr-HR" i="1" dirty="0"/>
              <a:t> </a:t>
            </a:r>
            <a:r>
              <a:rPr lang="hr-HR" i="1" dirty="0" err="1"/>
              <a:t>of</a:t>
            </a:r>
            <a:r>
              <a:rPr lang="hr-HR" i="1" dirty="0"/>
              <a:t> </a:t>
            </a:r>
            <a:r>
              <a:rPr lang="hr-HR" i="1" dirty="0" err="1"/>
              <a:t>rows</a:t>
            </a:r>
            <a:r>
              <a:rPr lang="hr-HR" dirty="0"/>
              <a:t>) daje nam odgovor o broju redaka u setu </a:t>
            </a:r>
            <a:r>
              <a:rPr lang="hr-HR" dirty="0" smtClean="0"/>
              <a:t>podataka.</a:t>
            </a:r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Set podataka stvaramo naredbom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sz="1800" dirty="0"/>
              <a:t>().</a:t>
            </a:r>
          </a:p>
          <a:p>
            <a:pPr marL="171442" lvl="1">
              <a:spcBef>
                <a:spcPts val="751"/>
              </a:spcBef>
            </a:pPr>
            <a:r>
              <a:rPr lang="hr-HR" sz="1800" dirty="0"/>
              <a:t>U svojoj je biti popis (lista) vektora jednakih duljina iz čega proizlazi da pojedine kolone same mogu biti popisi (liste).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23431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seta podataka iz postojećih R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Objekte za koje je to definirano možemo prebaciti u neku drugu klasu  naredbom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/>
              <a:t>() iz paketa "</a:t>
            </a:r>
            <a:r>
              <a:rPr lang="hr-HR" dirty="0" err="1"/>
              <a:t>methods</a:t>
            </a:r>
            <a:r>
              <a:rPr lang="hr-HR" dirty="0"/>
              <a:t>". U ovome slučaju, prebacivanje u set podataka radi se naredbom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hr-HR" dirty="0"/>
              <a:t>() </a:t>
            </a:r>
            <a:r>
              <a:rPr lang="hr-HR" dirty="0" smtClean="0"/>
              <a:t>što </a:t>
            </a:r>
            <a:r>
              <a:rPr lang="hr-HR" dirty="0"/>
              <a:t>je identično s </a:t>
            </a:r>
            <a:r>
              <a:rPr lang="hr-HR" dirty="0" smtClean="0"/>
              <a:t> oblikom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r-HR" dirty="0" smtClean="0"/>
              <a:t>(objekt</a:t>
            </a:r>
            <a:r>
              <a:rPr lang="hr-HR" dirty="0"/>
              <a:t>, "</a:t>
            </a:r>
            <a:r>
              <a:rPr lang="hr-HR" dirty="0" err="1"/>
              <a:t>data.frame</a:t>
            </a:r>
            <a:r>
              <a:rPr lang="hr-HR" dirty="0"/>
              <a:t>") i to redom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lvl="1"/>
            <a:r>
              <a:rPr lang="hr-HR" dirty="0"/>
              <a:t>vektor će rezultirati setom podataka s jednom kolonom (broj redaka jednak duljini vektora)</a:t>
            </a:r>
          </a:p>
          <a:p>
            <a:pPr lvl="1"/>
            <a:r>
              <a:rPr lang="hr-HR" dirty="0"/>
              <a:t>p</a:t>
            </a:r>
            <a:r>
              <a:rPr lang="hr-HR" dirty="0" smtClean="0"/>
              <a:t>opis (lista) </a:t>
            </a:r>
            <a:r>
              <a:rPr lang="hr-HR" dirty="0"/>
              <a:t>- za svaki element popisa izradit će se jadna kolona u setu </a:t>
            </a:r>
            <a:r>
              <a:rPr lang="hr-HR" dirty="0" smtClean="0"/>
              <a:t>podataka. Ukoliko </a:t>
            </a:r>
            <a:r>
              <a:rPr lang="hr-HR" dirty="0"/>
              <a:t>elementi popisa nisu jednako dugi, sustav R će javiti grešku.</a:t>
            </a:r>
          </a:p>
          <a:p>
            <a:pPr lvl="1"/>
            <a:r>
              <a:rPr lang="hr-HR" dirty="0"/>
              <a:t>matrica će prijeći u set podataka koji će imati jednak broj stupaca (i redaka) početnoj matrici.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062909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Faktori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Faktori u sustavu R su način na koji R definira kategorijske varijable (nominalna skala). </a:t>
            </a:r>
            <a:endParaRPr lang="hr-HR" dirty="0" smtClean="0"/>
          </a:p>
          <a:p>
            <a:r>
              <a:rPr lang="hr-HR" dirty="0"/>
              <a:t>Varijable mjerene na </a:t>
            </a:r>
            <a:r>
              <a:rPr lang="hr-HR" dirty="0" err="1"/>
              <a:t>ordinalnoj</a:t>
            </a:r>
            <a:r>
              <a:rPr lang="hr-HR" dirty="0"/>
              <a:t> skali u sustavu R se definiraju kao posloženi faktori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ordered</a:t>
            </a:r>
            <a:r>
              <a:rPr lang="hr-HR" dirty="0" smtClean="0"/>
              <a:t>).</a:t>
            </a:r>
          </a:p>
          <a:p>
            <a:r>
              <a:rPr lang="hr-HR" dirty="0"/>
              <a:t>Faktori se u sustavu R definiraju putem naredbe </a:t>
            </a:r>
            <a:r>
              <a:rPr lang="hr-HR" dirty="0" err="1"/>
              <a:t>gl</a:t>
            </a:r>
            <a:r>
              <a:rPr lang="hr-HR" dirty="0"/>
              <a:t>(), ali pretvaranjem već postojećeg vektora u faktor funkcijom </a:t>
            </a:r>
            <a:r>
              <a:rPr lang="hr-HR" dirty="0" err="1"/>
              <a:t>factor</a:t>
            </a:r>
            <a:r>
              <a:rPr lang="hr-HR" dirty="0"/>
              <a:t>(). </a:t>
            </a:r>
            <a:endParaRPr lang="hr-HR" dirty="0" smtClean="0"/>
          </a:p>
          <a:p>
            <a:r>
              <a:rPr lang="hr-HR" dirty="0" smtClean="0"/>
              <a:t>Promotrite razliku: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&gt;set.podataka_1&lt;-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 "C","D"))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(set.podataka_1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&gt;set.podataka_2&lt;-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(x=1:4,y=c("A","B","C","D"), </a:t>
            </a:r>
            <a:r>
              <a:rPr lang="hr-HR" dirty="0" err="1"/>
              <a:t>stringsAsFactors</a:t>
            </a:r>
            <a:r>
              <a:rPr lang="hr-HR" dirty="0"/>
              <a:t> = FALSE)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(set.podataka_2)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8782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Prednosti sustava R</a:t>
            </a:r>
            <a:br>
              <a:rPr lang="hr-HR" sz="2707" b="1" dirty="0">
                <a:solidFill>
                  <a:srgbClr val="C00000"/>
                </a:solidFill>
              </a:rPr>
            </a:br>
            <a:endParaRPr lang="hr-HR" sz="2707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hr-HR" dirty="0" smtClean="0"/>
          </a:p>
          <a:p>
            <a:pPr lvl="0"/>
            <a:r>
              <a:rPr lang="hr-HR" dirty="0" smtClean="0"/>
              <a:t>R </a:t>
            </a:r>
            <a:r>
              <a:rPr lang="hr-HR" dirty="0"/>
              <a:t>je dostupan kao slobodan softver pod uvjetima </a:t>
            </a:r>
            <a:r>
              <a:rPr lang="hr-HR" i="1" dirty="0"/>
              <a:t>Free Software </a:t>
            </a:r>
            <a:r>
              <a:rPr lang="hr-HR" i="1" dirty="0" err="1"/>
              <a:t>Foundation</a:t>
            </a:r>
            <a:r>
              <a:rPr lang="hr-HR" i="1" dirty="0"/>
              <a:t> GNU Opće javne licence</a:t>
            </a:r>
            <a:r>
              <a:rPr lang="hr-HR" dirty="0"/>
              <a:t> u obliku izvornog kôda (</a:t>
            </a:r>
            <a:r>
              <a:rPr lang="hr-HR" dirty="0">
                <a:hlinkClick r:id="rId2"/>
              </a:rPr>
              <a:t>http://en.wikipedia.org/wiki/GNU_Project</a:t>
            </a:r>
            <a:r>
              <a:rPr lang="hr-HR" dirty="0" smtClean="0"/>
              <a:t>):</a:t>
            </a:r>
          </a:p>
          <a:p>
            <a:pPr lvl="2"/>
            <a:endParaRPr lang="hr-HR" sz="1400" dirty="0"/>
          </a:p>
          <a:p>
            <a:pPr lvl="2"/>
            <a:r>
              <a:rPr lang="hr-HR" sz="1400" dirty="0"/>
              <a:t>Sloboda korištenja programa u bilo koje svrhe – sloboda 0.</a:t>
            </a:r>
          </a:p>
          <a:p>
            <a:pPr lvl="2"/>
            <a:r>
              <a:rPr lang="hr-HR" sz="1400" dirty="0"/>
              <a:t>Sloboda da proučavate na koji način program radi te ga prilagodite svojim potrebama – sloboda 1.</a:t>
            </a:r>
          </a:p>
          <a:p>
            <a:pPr lvl="2"/>
            <a:r>
              <a:rPr lang="hr-HR" sz="1400" dirty="0"/>
              <a:t>Sloboda da program kopirate i distribuirate kome želite – preduvjet za to je slobodan kôd (</a:t>
            </a:r>
            <a:r>
              <a:rPr lang="hr-HR" sz="1400" dirty="0" err="1"/>
              <a:t>eng</a:t>
            </a:r>
            <a:r>
              <a:rPr lang="hr-HR" sz="1400" dirty="0"/>
              <a:t>. </a:t>
            </a:r>
            <a:r>
              <a:rPr lang="hr-HR" sz="1400" i="1" dirty="0"/>
              <a:t>free-</a:t>
            </a:r>
            <a:r>
              <a:rPr lang="hr-HR" sz="1400" i="1" dirty="0" err="1"/>
              <a:t>source</a:t>
            </a:r>
            <a:r>
              <a:rPr lang="hr-HR" sz="1400" dirty="0"/>
              <a:t>) sloboda 2.</a:t>
            </a:r>
          </a:p>
          <a:p>
            <a:pPr lvl="2"/>
            <a:r>
              <a:rPr lang="hr-HR" sz="1400" dirty="0"/>
              <a:t>Sloboda da poboljšavate program te ga takvog, poboljšanog, ponudite zajednici koja od toga profitira – sloboda 3.</a:t>
            </a:r>
          </a:p>
          <a:p>
            <a:pPr lvl="0"/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75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Funkcije </a:t>
            </a:r>
            <a:r>
              <a:rPr lang="hr-HR" dirty="0" err="1" smtClean="0"/>
              <a:t>cbind</a:t>
            </a:r>
            <a:r>
              <a:rPr lang="hr-HR" dirty="0" smtClean="0"/>
              <a:t>(), </a:t>
            </a:r>
            <a:r>
              <a:rPr lang="hr-HR" dirty="0" err="1" smtClean="0"/>
              <a:t>rbind</a:t>
            </a:r>
            <a:r>
              <a:rPr lang="hr-HR" dirty="0" smtClean="0"/>
              <a:t>() i transponiranje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r-HR" dirty="0"/>
              <a:t>Kombiniranje (spajanje) dvaju setova podataka putem kolona radi se naredbom koju smo već upoznali kod matrica </a:t>
            </a:r>
            <a:r>
              <a:rPr lang="hr-HR" dirty="0" err="1"/>
              <a:t>cbind</a:t>
            </a:r>
            <a:r>
              <a:rPr lang="hr-HR" dirty="0"/>
              <a:t>()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  <a:p>
            <a:r>
              <a:rPr lang="hr-HR" dirty="0" smtClean="0"/>
              <a:t>Funkcija </a:t>
            </a: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hr-HR" dirty="0"/>
              <a:t>() sada se proširuje na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hr-HR" dirty="0" smtClean="0"/>
              <a:t>() za </a:t>
            </a:r>
            <a:r>
              <a:rPr lang="hr-HR" dirty="0"/>
              <a:t>spajanje po kolonama i </a:t>
            </a:r>
            <a:r>
              <a:rPr lang="hr-HR" dirty="0" err="1"/>
              <a:t>rbind</a:t>
            </a:r>
            <a:r>
              <a:rPr lang="hr-HR" dirty="0" smtClean="0"/>
              <a:t>() za spajanje </a:t>
            </a:r>
            <a:r>
              <a:rPr lang="hr-HR" dirty="0"/>
              <a:t>po </a:t>
            </a:r>
            <a:r>
              <a:rPr lang="hr-HR" dirty="0" smtClean="0"/>
              <a:t>redcima.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/>
              <a:t>cbind</a:t>
            </a:r>
            <a:r>
              <a:rPr lang="hr-HR" dirty="0" smtClean="0"/>
              <a:t>(set.podataka_1</a:t>
            </a:r>
            <a:r>
              <a:rPr lang="hr-HR" dirty="0"/>
              <a:t>, </a:t>
            </a:r>
            <a:r>
              <a:rPr lang="hr-HR" dirty="0" err="1"/>
              <a:t>data.frame</a:t>
            </a:r>
            <a:r>
              <a:rPr lang="hr-HR" dirty="0"/>
              <a:t>(z = 4:1))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Matrice </a:t>
            </a:r>
            <a:r>
              <a:rPr lang="hr-HR" dirty="0"/>
              <a:t>se transponiraju funkcijom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hr-HR" dirty="0"/>
              <a:t>(), a polja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abind</a:t>
            </a:r>
            <a:r>
              <a:rPr lang="hr-HR" dirty="0"/>
              <a:t>() (ne kao dio paketa „base“ već paketa "</a:t>
            </a:r>
            <a:r>
              <a:rPr lang="hr-HR" dirty="0" err="1"/>
              <a:t>abind</a:t>
            </a:r>
            <a:r>
              <a:rPr lang="hr-HR" dirty="0"/>
              <a:t>").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380915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Učitavanje </a:t>
            </a:r>
            <a:r>
              <a:rPr lang="pl-PL" dirty="0"/>
              <a:t>postojećih podataka 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 sustav R podatke možemo učitati na mnogo načina. Osnovni tipovi su učitavanje:</a:t>
            </a:r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tabličnih </a:t>
            </a:r>
            <a:r>
              <a:rPr lang="hr-HR" dirty="0"/>
              <a:t>podataka (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hr-HR" dirty="0"/>
              <a:t>() unutar kojih je moguće definiranje velikog broja parametara.</a:t>
            </a:r>
          </a:p>
          <a:p>
            <a:pPr lvl="1"/>
            <a:r>
              <a:rPr lang="hr-HR" dirty="0"/>
              <a:t>teksta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kôda sustava R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objekata sustava R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dget</a:t>
            </a:r>
            <a:r>
              <a:rPr lang="hr-HR" dirty="0" smtClean="0"/>
              <a:t>()</a:t>
            </a:r>
            <a:r>
              <a:rPr lang="hr-HR" dirty="0"/>
              <a:t> </a:t>
            </a:r>
          </a:p>
          <a:p>
            <a:pPr lvl="1"/>
            <a:r>
              <a:rPr lang="hr-HR" dirty="0"/>
              <a:t>binarnih objekata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unserialize</a:t>
            </a:r>
            <a:r>
              <a:rPr lang="hr-HR" dirty="0"/>
              <a:t>()</a:t>
            </a:r>
          </a:p>
          <a:p>
            <a:pPr lvl="1"/>
            <a:r>
              <a:rPr lang="hr-HR" dirty="0"/>
              <a:t>radnog prostora sustava R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workspace</a:t>
            </a:r>
            <a:r>
              <a:rPr lang="hr-HR" dirty="0"/>
              <a:t>) </a:t>
            </a:r>
            <a:r>
              <a:rPr lang="hr-H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 smtClean="0"/>
              <a:t>()</a:t>
            </a:r>
          </a:p>
          <a:p>
            <a:pPr lvl="1"/>
            <a:r>
              <a:rPr lang="hr-HR" dirty="0"/>
              <a:t>specifično razvijeni paketi i funkcije za učitavanje SAS‑datoteka (paket "sas7bdat"), prostornih podataka (paket "</a:t>
            </a:r>
            <a:r>
              <a:rPr lang="hr-HR" dirty="0" err="1"/>
              <a:t>rgdal</a:t>
            </a:r>
            <a:r>
              <a:rPr lang="hr-HR" dirty="0"/>
              <a:t>", paket "</a:t>
            </a:r>
            <a:r>
              <a:rPr lang="hr-HR" dirty="0" err="1"/>
              <a:t>shapefiles</a:t>
            </a:r>
            <a:r>
              <a:rPr lang="hr-HR" dirty="0"/>
              <a:t>", paket "</a:t>
            </a:r>
            <a:r>
              <a:rPr lang="hr-HR" dirty="0" err="1"/>
              <a:t>maptools</a:t>
            </a:r>
            <a:r>
              <a:rPr lang="hr-HR" dirty="0"/>
              <a:t>" i mnogih </a:t>
            </a:r>
            <a:r>
              <a:rPr lang="hr-HR" dirty="0" smtClean="0"/>
              <a:t>drugih.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281605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Funkcije </a:t>
            </a:r>
            <a:r>
              <a:rPr lang="pl-PL" dirty="0"/>
              <a:t>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R je tzv. funkcionalan program </a:t>
            </a:r>
            <a:r>
              <a:rPr lang="hr-HR" dirty="0" smtClean="0"/>
              <a:t>- fokusiranje </a:t>
            </a:r>
            <a:r>
              <a:rPr lang="hr-HR" dirty="0"/>
              <a:t>na izradu i upravljanje </a:t>
            </a:r>
            <a:r>
              <a:rPr lang="hr-HR" dirty="0" smtClean="0"/>
              <a:t>funkcijama.</a:t>
            </a:r>
          </a:p>
          <a:p>
            <a:r>
              <a:rPr lang="hr-HR" dirty="0"/>
              <a:t>U</a:t>
            </a:r>
            <a:r>
              <a:rPr lang="hr-HR" dirty="0" smtClean="0"/>
              <a:t>nutar </a:t>
            </a:r>
            <a:r>
              <a:rPr lang="hr-HR" dirty="0"/>
              <a:t>sustava R s funkcijama može napraviti sve što se može napraviti s </a:t>
            </a:r>
            <a:r>
              <a:rPr lang="hr-HR" dirty="0" smtClean="0"/>
              <a:t>vektorima:</a:t>
            </a:r>
          </a:p>
          <a:p>
            <a:pPr lvl="1"/>
            <a:r>
              <a:rPr lang="hr-HR" dirty="0"/>
              <a:t>mogu se dodijeliti nekoj varijabli, </a:t>
            </a:r>
            <a:endParaRPr lang="hr-HR" dirty="0" smtClean="0"/>
          </a:p>
          <a:p>
            <a:pPr lvl="1"/>
            <a:r>
              <a:rPr lang="hr-HR" dirty="0" smtClean="0"/>
              <a:t>spremiti </a:t>
            </a:r>
            <a:r>
              <a:rPr lang="hr-HR" dirty="0"/>
              <a:t>na </a:t>
            </a:r>
            <a:r>
              <a:rPr lang="hr-HR" dirty="0" smtClean="0"/>
              <a:t>popis (listu), </a:t>
            </a:r>
          </a:p>
          <a:p>
            <a:pPr lvl="1"/>
            <a:r>
              <a:rPr lang="hr-HR" dirty="0" smtClean="0"/>
              <a:t>biti </a:t>
            </a:r>
            <a:r>
              <a:rPr lang="hr-HR" dirty="0"/>
              <a:t>argumenti nekih drugih </a:t>
            </a:r>
            <a:r>
              <a:rPr lang="hr-HR" dirty="0" smtClean="0"/>
              <a:t>funkcija.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Korisnik </a:t>
            </a:r>
            <a:r>
              <a:rPr lang="hr-HR" dirty="0"/>
              <a:t>može izraditi svoju funkciju uporabom naredbe </a:t>
            </a:r>
            <a:r>
              <a:rPr lang="hr-HR" dirty="0" err="1"/>
              <a:t>function</a:t>
            </a:r>
            <a:r>
              <a:rPr lang="hr-HR" dirty="0"/>
              <a:t>():</a:t>
            </a:r>
          </a:p>
          <a:p>
            <a:pPr marL="0" indent="0">
              <a:buNone/>
            </a:pPr>
            <a:r>
              <a:rPr lang="hr-HR" dirty="0" smtClean="0"/>
              <a:t>	 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hr-HR" dirty="0"/>
              <a:t> &lt;- </a:t>
            </a:r>
            <a:r>
              <a:rPr lang="hr-HR" dirty="0" err="1"/>
              <a:t>function</a:t>
            </a:r>
            <a:r>
              <a:rPr lang="hr-HR" dirty="0"/>
              <a:t>(&lt;</a:t>
            </a:r>
            <a:r>
              <a:rPr lang="hr-HR" dirty="0" err="1"/>
              <a:t>arguments</a:t>
            </a:r>
            <a:r>
              <a:rPr lang="hr-HR" dirty="0"/>
              <a:t>&gt;) {# funkcija nešto radi}</a:t>
            </a:r>
            <a:endParaRPr lang="hr-HR" b="1" dirty="0"/>
          </a:p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su također objekti unutar sustava, objekti s kojima se može raditi sve ranije navedeno za </a:t>
            </a:r>
            <a:r>
              <a:rPr lang="hr-HR" dirty="0" smtClean="0"/>
              <a:t>objekte.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26241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Argumenti funkcija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Funkcije </a:t>
            </a:r>
            <a:r>
              <a:rPr lang="hr-HR" dirty="0"/>
              <a:t>posjeduju imenovane argumente za koje je moguće unaprijed predodrediti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i="1" dirty="0"/>
              <a:t> </a:t>
            </a:r>
            <a:r>
              <a:rPr lang="hr-HR" i="1" dirty="0" err="1"/>
              <a:t>values</a:t>
            </a:r>
            <a:r>
              <a:rPr lang="hr-HR" dirty="0"/>
              <a:t>). </a:t>
            </a:r>
            <a:endParaRPr lang="hr-HR" dirty="0" smtClean="0"/>
          </a:p>
          <a:p>
            <a:r>
              <a:rPr lang="hr-HR" dirty="0" smtClean="0"/>
              <a:t>Formalni </a:t>
            </a:r>
            <a:r>
              <a:rPr lang="hr-HR" dirty="0"/>
              <a:t>argumenti su uključeni u samu definiciju </a:t>
            </a:r>
            <a:r>
              <a:rPr lang="hr-HR" dirty="0" smtClean="0"/>
              <a:t>funkcije.</a:t>
            </a:r>
          </a:p>
          <a:p>
            <a:r>
              <a:rPr lang="hr-HR" dirty="0" smtClean="0"/>
              <a:t>Funkcija </a:t>
            </a:r>
            <a:r>
              <a:rPr lang="hr-HR" dirty="0" err="1"/>
              <a:t>formals</a:t>
            </a:r>
            <a:r>
              <a:rPr lang="hr-HR" dirty="0"/>
              <a:t>() dat će nam popis formalnih argumenata za traženu funkciju). </a:t>
            </a:r>
            <a:endParaRPr lang="hr-HR" dirty="0" smtClean="0"/>
          </a:p>
          <a:p>
            <a:r>
              <a:rPr lang="hr-HR" dirty="0" smtClean="0"/>
              <a:t>Imenovani </a:t>
            </a:r>
            <a:r>
              <a:rPr lang="hr-HR" dirty="0"/>
              <a:t>argumenti u funkciji mogu imati predodređene vrijednosti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default</a:t>
            </a:r>
            <a:r>
              <a:rPr lang="hr-HR" dirty="0"/>
              <a:t>).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45984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Spajanje </a:t>
            </a:r>
            <a:r>
              <a:rPr lang="hr-HR" dirty="0"/>
              <a:t>a</a:t>
            </a:r>
            <a:r>
              <a:rPr lang="hr-HR" dirty="0" smtClean="0"/>
              <a:t>rgumenata funkcije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r-HR" dirty="0"/>
              <a:t>Argumenti se spajaju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match</a:t>
            </a:r>
            <a:r>
              <a:rPr lang="hr-HR" dirty="0"/>
              <a:t>) na tri načina: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imenu,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djelomičnom imenu ili </a:t>
            </a:r>
            <a:endParaRPr lang="hr-HR" dirty="0" smtClean="0"/>
          </a:p>
          <a:p>
            <a:pPr lvl="1"/>
            <a:r>
              <a:rPr lang="hr-HR" dirty="0" smtClean="0"/>
              <a:t>prema </a:t>
            </a:r>
            <a:r>
              <a:rPr lang="hr-HR" dirty="0"/>
              <a:t>poziciji.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PRIMJER: </a:t>
            </a:r>
          </a:p>
          <a:p>
            <a:pPr marL="0" indent="0">
              <a:buNone/>
            </a:pPr>
            <a:r>
              <a:rPr lang="hr-HR" dirty="0"/>
              <a:t>	</a:t>
            </a:r>
            <a:r>
              <a:rPr lang="hr-HR" dirty="0" smtClean="0"/>
              <a:t>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		</a:t>
            </a:r>
            <a:r>
              <a:rPr lang="hr-HR" dirty="0" err="1" smtClean="0">
                <a:solidFill>
                  <a:schemeClr val="bg2">
                    <a:lumMod val="50000"/>
                  </a:schemeClr>
                </a:solidFill>
              </a:rPr>
              <a:t>sd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(x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</a:rPr>
              <a:t>, na.rm = FALSE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/>
              <a:t>Svi navedeni primjeri su ekvivalentni: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(x=</a:t>
            </a:r>
            <a:r>
              <a:rPr lang="hr-HR" dirty="0" err="1"/>
              <a:t>moji_podaci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hr-HR" dirty="0"/>
              <a:t> (x=</a:t>
            </a:r>
            <a:r>
              <a:rPr lang="hr-HR" dirty="0" err="1"/>
              <a:t>moji_podaci</a:t>
            </a:r>
            <a:r>
              <a:rPr lang="hr-HR" dirty="0"/>
              <a:t>, na.rm=F)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71431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Ugrađene funkcije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r-HR" dirty="0"/>
              <a:t>U nastavku su primjeri funkcija koje računaju elementarne statistike u sustavu R. Ovo su uglavnom tzv. primitivne funkcije koje u svojoj biti nemaju kôd sustava R, već izravno pristupaju kôdu C</a:t>
            </a:r>
            <a:r>
              <a:rPr lang="hr-HR" baseline="30000" dirty="0"/>
              <a:t>++</a:t>
            </a:r>
            <a:r>
              <a:rPr lang="hr-HR" dirty="0"/>
              <a:t>:</a:t>
            </a:r>
          </a:p>
          <a:p>
            <a:r>
              <a:rPr lang="hr-HR" dirty="0"/>
              <a:t>Funkcije deskriptivne statistike:</a:t>
            </a:r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cumsum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cumprod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hr-HR" dirty="0"/>
              <a:t>(x)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		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(x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b="1" dirty="0" smtClean="0"/>
              <a:t>		…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r>
              <a:rPr lang="hr-HR" dirty="0"/>
              <a:t>Osnove programskog jezika R i analize prostornih podataka (S710</a:t>
            </a:r>
            <a:r>
              <a:rPr lang="hr-HR" dirty="0" smtClean="0"/>
              <a:t>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74280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Operatori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r-HR" dirty="0"/>
              <a:t>Aritmetički operatori:</a:t>
            </a:r>
          </a:p>
          <a:p>
            <a:pPr lvl="0"/>
            <a:r>
              <a:rPr lang="hr-HR" b="1" dirty="0"/>
              <a:t>+</a:t>
            </a:r>
            <a:r>
              <a:rPr lang="hr-HR" dirty="0"/>
              <a:t> - zbrajanje</a:t>
            </a:r>
          </a:p>
          <a:p>
            <a:pPr lvl="0"/>
            <a:r>
              <a:rPr lang="hr-HR" b="1" dirty="0"/>
              <a:t>-</a:t>
            </a:r>
            <a:r>
              <a:rPr lang="hr-HR" dirty="0"/>
              <a:t> - oduzimanje</a:t>
            </a:r>
          </a:p>
          <a:p>
            <a:pPr lvl="0"/>
            <a:r>
              <a:rPr lang="hr-HR" b="1" dirty="0"/>
              <a:t>* </a:t>
            </a:r>
            <a:r>
              <a:rPr lang="hr-HR" dirty="0"/>
              <a:t>-  množenje</a:t>
            </a:r>
          </a:p>
          <a:p>
            <a:pPr lvl="0"/>
            <a:r>
              <a:rPr lang="hr-HR" b="1" dirty="0"/>
              <a:t>/</a:t>
            </a:r>
            <a:r>
              <a:rPr lang="hr-HR" dirty="0"/>
              <a:t> - dijeljenje</a:t>
            </a:r>
          </a:p>
          <a:p>
            <a:pPr lvl="0"/>
            <a:r>
              <a:rPr lang="hr-HR" b="1" dirty="0"/>
              <a:t>^ </a:t>
            </a:r>
            <a:r>
              <a:rPr lang="hr-HR" dirty="0"/>
              <a:t>ili</a:t>
            </a:r>
            <a:r>
              <a:rPr lang="hr-HR" b="1" dirty="0"/>
              <a:t> ** </a:t>
            </a:r>
            <a:r>
              <a:rPr lang="hr-HR" dirty="0"/>
              <a:t>- </a:t>
            </a:r>
            <a:r>
              <a:rPr lang="hr-HR" dirty="0" err="1"/>
              <a:t>eksponencija</a:t>
            </a:r>
            <a:endParaRPr lang="hr-HR" dirty="0"/>
          </a:p>
          <a:p>
            <a:pPr lvl="0"/>
            <a:r>
              <a:rPr lang="hr-HR" b="1" dirty="0"/>
              <a:t>x %% y </a:t>
            </a:r>
            <a:r>
              <a:rPr lang="hr-HR" dirty="0"/>
              <a:t>- x sadržan u y.</a:t>
            </a:r>
          </a:p>
          <a:p>
            <a:r>
              <a:rPr lang="hr-HR" dirty="0"/>
              <a:t>Logički operatori:</a:t>
            </a:r>
          </a:p>
          <a:p>
            <a:pPr lvl="0"/>
            <a:r>
              <a:rPr lang="hr-HR" b="1" dirty="0"/>
              <a:t>&lt;, &lt;=, &gt;, &gt;=, == </a:t>
            </a:r>
            <a:r>
              <a:rPr lang="hr-HR" dirty="0"/>
              <a:t>-</a:t>
            </a:r>
            <a:r>
              <a:rPr lang="hr-HR" b="1" dirty="0"/>
              <a:t> </a:t>
            </a:r>
            <a:r>
              <a:rPr lang="hr-HR" dirty="0"/>
              <a:t>manje od; manje ili jednako; veće, veće ili jednako, identično</a:t>
            </a:r>
          </a:p>
          <a:p>
            <a:pPr lvl="0"/>
            <a:r>
              <a:rPr lang="hr-HR" b="1" dirty="0"/>
              <a:t>!= </a:t>
            </a:r>
            <a:r>
              <a:rPr lang="hr-HR" dirty="0"/>
              <a:t>- nije jednako</a:t>
            </a:r>
          </a:p>
          <a:p>
            <a:pPr lvl="0"/>
            <a:r>
              <a:rPr lang="hr-HR" b="1" dirty="0"/>
              <a:t>!x </a:t>
            </a:r>
            <a:r>
              <a:rPr lang="hr-HR" dirty="0"/>
              <a:t>- nije x</a:t>
            </a:r>
          </a:p>
          <a:p>
            <a:pPr lvl="0"/>
            <a:r>
              <a:rPr lang="hr-HR" b="1" dirty="0"/>
              <a:t>x | y </a:t>
            </a:r>
            <a:r>
              <a:rPr lang="hr-HR" dirty="0"/>
              <a:t>- x ili y</a:t>
            </a:r>
          </a:p>
          <a:p>
            <a:pPr lvl="0"/>
            <a:r>
              <a:rPr lang="hr-HR" b="1" dirty="0"/>
              <a:t>x &amp; y </a:t>
            </a:r>
            <a:r>
              <a:rPr lang="hr-HR" dirty="0"/>
              <a:t>- x i y.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86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Sustav R posjeduje bogatu obitelj funkcija </a:t>
            </a:r>
            <a:r>
              <a:rPr lang="hr-HR" dirty="0" err="1"/>
              <a:t>vjerojatnosnih</a:t>
            </a:r>
            <a:r>
              <a:rPr lang="hr-HR" dirty="0"/>
              <a:t> </a:t>
            </a:r>
            <a:r>
              <a:rPr lang="hr-HR" dirty="0" smtClean="0"/>
              <a:t>distribucija:</a:t>
            </a:r>
          </a:p>
          <a:p>
            <a:pPr lvl="1"/>
            <a:r>
              <a:rPr lang="hr-HR" dirty="0" smtClean="0"/>
              <a:t>normalna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beta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binomna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smtClean="0"/>
              <a:t>gama</a:t>
            </a:r>
            <a:r>
              <a:rPr lang="hr-HR" dirty="0"/>
              <a:t>, </a:t>
            </a:r>
            <a:endParaRPr lang="hr-HR" dirty="0" smtClean="0"/>
          </a:p>
          <a:p>
            <a:pPr lvl="1"/>
            <a:r>
              <a:rPr lang="hr-HR" dirty="0" err="1" smtClean="0"/>
              <a:t>hipergeometrijska</a:t>
            </a:r>
            <a:r>
              <a:rPr lang="hr-HR" dirty="0" smtClean="0"/>
              <a:t> </a:t>
            </a:r>
            <a:r>
              <a:rPr lang="hr-HR" dirty="0"/>
              <a:t>itd. </a:t>
            </a:r>
            <a:endParaRPr lang="hr-HR" dirty="0" smtClean="0"/>
          </a:p>
          <a:p>
            <a:endParaRPr lang="hr-HR" dirty="0" smtClean="0"/>
          </a:p>
          <a:p>
            <a:r>
              <a:rPr lang="hr-HR" dirty="0" smtClean="0"/>
              <a:t>Funkcija </a:t>
            </a:r>
            <a:r>
              <a:rPr lang="hr-HR" dirty="0"/>
              <a:t>?</a:t>
            </a:r>
            <a:r>
              <a:rPr lang="hr-HR" dirty="0" err="1"/>
              <a:t>distributions</a:t>
            </a:r>
            <a:r>
              <a:rPr lang="hr-HR" dirty="0"/>
              <a:t> iz paketa "</a:t>
            </a:r>
            <a:r>
              <a:rPr lang="hr-HR" dirty="0" err="1"/>
              <a:t>stats</a:t>
            </a:r>
            <a:r>
              <a:rPr lang="hr-HR" dirty="0"/>
              <a:t>" dat će nam popis svi ugrađenih distribucija u sustavu R. </a:t>
            </a:r>
            <a:endParaRPr lang="hr-HR" dirty="0" smtClean="0"/>
          </a:p>
          <a:p>
            <a:endParaRPr lang="hr-HR" dirty="0" smtClean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674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Distribucije</a:t>
            </a:r>
            <a:r>
              <a:rPr lang="es-ES" dirty="0" smtClean="0"/>
              <a:t> </a:t>
            </a:r>
            <a:r>
              <a:rPr lang="es-ES" dirty="0" err="1"/>
              <a:t>vjerojatnosti</a:t>
            </a:r>
            <a:r>
              <a:rPr lang="es-ES" dirty="0"/>
              <a:t> u </a:t>
            </a:r>
            <a:r>
              <a:rPr lang="es-ES" dirty="0" err="1"/>
              <a:t>sustavu</a:t>
            </a:r>
            <a:r>
              <a:rPr lang="es-ES" dirty="0"/>
              <a:t> </a:t>
            </a:r>
            <a:r>
              <a:rPr lang="es-ES" dirty="0" smtClean="0"/>
              <a:t>R</a:t>
            </a:r>
            <a:r>
              <a:rPr lang="hr-HR" dirty="0" smtClean="0"/>
              <a:t>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r-HR" dirty="0"/>
              <a:t>Za svaku od navedenih funkcija </a:t>
            </a:r>
            <a:r>
              <a:rPr lang="hr-HR" dirty="0" err="1"/>
              <a:t>vjerojatnosne</a:t>
            </a:r>
            <a:r>
              <a:rPr lang="hr-HR" dirty="0"/>
              <a:t> razdiobe postoje četiri funkcije koje čine sljedeće</a:t>
            </a:r>
            <a:r>
              <a:rPr lang="hr-HR" dirty="0" smtClean="0"/>
              <a:t>: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b="1" dirty="0" smtClean="0"/>
              <a:t>1</a:t>
            </a:r>
            <a:r>
              <a:rPr lang="hr-HR" b="1" dirty="0"/>
              <a:t>) </a:t>
            </a:r>
            <a:r>
              <a:rPr lang="hr-HR" dirty="0" smtClean="0"/>
              <a:t>Funkcija</a:t>
            </a:r>
            <a:r>
              <a:rPr lang="hr-HR" b="1" dirty="0" smtClean="0"/>
              <a:t> d</a:t>
            </a:r>
            <a:r>
              <a:rPr lang="hr-HR" dirty="0" smtClean="0"/>
              <a:t> </a:t>
            </a:r>
            <a:r>
              <a:rPr lang="hr-HR" dirty="0"/>
              <a:t>(x,...) računa gustoću na x-u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hr-HR" dirty="0"/>
              <a:t>(0</a:t>
            </a:r>
            <a:r>
              <a:rPr lang="hr-HR" dirty="0" smtClean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2) </a:t>
            </a:r>
            <a:r>
              <a:rPr lang="hr-HR" dirty="0" smtClean="0"/>
              <a:t>Funkcija</a:t>
            </a:r>
            <a:r>
              <a:rPr lang="hr-HR" b="1" dirty="0" smtClean="0"/>
              <a:t> p</a:t>
            </a:r>
            <a:r>
              <a:rPr lang="hr-HR" dirty="0" smtClean="0"/>
              <a:t> (q, </a:t>
            </a:r>
            <a:r>
              <a:rPr lang="hr-HR" dirty="0"/>
              <a:t>...)   računa kumulativnu vjerojatnost do q P(x # q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pnorm</a:t>
            </a:r>
            <a:r>
              <a:rPr lang="hr-HR" dirty="0"/>
              <a:t>(1.96) </a:t>
            </a:r>
            <a:r>
              <a:rPr lang="hr-HR" dirty="0" smtClean="0"/>
              <a:t>	#P(Z&lt;1.96).</a:t>
            </a:r>
          </a:p>
          <a:p>
            <a:pPr marL="0" indent="0">
              <a:buNone/>
            </a:pPr>
            <a:r>
              <a:rPr lang="hr-HR" b="1" dirty="0" smtClean="0"/>
              <a:t>3) </a:t>
            </a:r>
            <a:r>
              <a:rPr lang="hr-HR" dirty="0" smtClean="0"/>
              <a:t>Funkcija</a:t>
            </a:r>
            <a:r>
              <a:rPr lang="hr-HR" b="1" dirty="0" smtClean="0"/>
              <a:t> </a:t>
            </a:r>
            <a:r>
              <a:rPr lang="hr-HR" b="1" dirty="0"/>
              <a:t>q </a:t>
            </a:r>
            <a:r>
              <a:rPr lang="hr-HR" dirty="0"/>
              <a:t>(p, ...) zadani </a:t>
            </a:r>
            <a:r>
              <a:rPr lang="hr-HR" dirty="0" err="1"/>
              <a:t>kvantil</a:t>
            </a:r>
            <a:r>
              <a:rPr lang="hr-HR" dirty="0"/>
              <a:t> </a:t>
            </a:r>
            <a:r>
              <a:rPr lang="hr-HR" dirty="0" smtClean="0"/>
              <a:t>p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qnorm</a:t>
            </a:r>
            <a:r>
              <a:rPr lang="hr-HR" dirty="0"/>
              <a:t>(0.89) #98-ti </a:t>
            </a:r>
            <a:r>
              <a:rPr lang="hr-HR" dirty="0" err="1"/>
              <a:t>kvantil</a:t>
            </a:r>
            <a:endParaRPr lang="hr-HR" b="1" dirty="0"/>
          </a:p>
          <a:p>
            <a:pPr marL="0" indent="0">
              <a:buNone/>
            </a:pPr>
            <a:r>
              <a:rPr lang="hr-HR" b="1" dirty="0" smtClean="0"/>
              <a:t>4) </a:t>
            </a:r>
            <a:r>
              <a:rPr lang="hr-HR" dirty="0"/>
              <a:t>Funkcija</a:t>
            </a:r>
            <a:r>
              <a:rPr lang="hr-HR" b="1" dirty="0"/>
              <a:t> </a:t>
            </a:r>
            <a:r>
              <a:rPr lang="hr-HR" b="1" dirty="0" smtClean="0"/>
              <a:t>r</a:t>
            </a:r>
            <a:r>
              <a:rPr lang="hr-HR" dirty="0" smtClean="0"/>
              <a:t>(n</a:t>
            </a:r>
            <a:r>
              <a:rPr lang="hr-HR" dirty="0"/>
              <a:t>, ...) generira slučajnu varijablu zadane veličine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Pokazan </a:t>
            </a:r>
            <a:r>
              <a:rPr lang="hr-HR" dirty="0"/>
              <a:t>je </a:t>
            </a:r>
            <a:r>
              <a:rPr lang="hr-HR" dirty="0" smtClean="0"/>
              <a:t>primjer </a:t>
            </a:r>
            <a:r>
              <a:rPr lang="hr-HR" dirty="0"/>
              <a:t>za normalnu distribuciju (</a:t>
            </a:r>
            <a:r>
              <a:rPr lang="hr-HR" dirty="0" err="1"/>
              <a:t>norm</a:t>
            </a:r>
            <a:r>
              <a:rPr lang="hr-HR" dirty="0"/>
              <a:t>) ali vrijedi za sve ranije nabrojane distribucije u sustavu.</a:t>
            </a:r>
          </a:p>
          <a:p>
            <a:pPr marL="0" indent="0">
              <a:buNone/>
            </a:pP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218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Osnovno </a:t>
            </a:r>
            <a:r>
              <a:rPr lang="pt-BR" dirty="0"/>
              <a:t>o petljama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Unutar sustava R postoji nekoliko načina kružnih petlji koje su veoma učinkovite. </a:t>
            </a:r>
            <a:endParaRPr lang="hr-HR" dirty="0" smtClean="0"/>
          </a:p>
          <a:p>
            <a:r>
              <a:rPr lang="hr-HR" dirty="0" smtClean="0"/>
              <a:t>Osim </a:t>
            </a:r>
            <a:r>
              <a:rPr lang="hr-HR" dirty="0"/>
              <a:t>standardnih "for", "</a:t>
            </a:r>
            <a:r>
              <a:rPr lang="hr-HR" dirty="0" err="1"/>
              <a:t>while</a:t>
            </a:r>
            <a:r>
              <a:rPr lang="hr-HR" dirty="0"/>
              <a:t>" petlji, sustav R ima razvijene i nestandardne petlje koje su izrađene kako bi radile ponavljajuće stvari u specifičnim </a:t>
            </a:r>
            <a:r>
              <a:rPr lang="hr-HR" dirty="0" smtClean="0"/>
              <a:t>slučajevima:</a:t>
            </a:r>
          </a:p>
          <a:p>
            <a:endParaRPr lang="hr-H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 smtClean="0"/>
              <a:t>()</a:t>
            </a:r>
          </a:p>
          <a:p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1186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 smtClean="0"/>
          </a:p>
          <a:p>
            <a:pPr lvl="0"/>
            <a:endParaRPr lang="hr-HR" dirty="0"/>
          </a:p>
          <a:p>
            <a:pPr lvl="0"/>
            <a:r>
              <a:rPr lang="hr-HR" dirty="0"/>
              <a:t>Dostupan je putem Interneta.</a:t>
            </a:r>
          </a:p>
          <a:p>
            <a:pPr lvl="0"/>
            <a:r>
              <a:rPr lang="hr-HR" dirty="0"/>
              <a:t>Radi na raznim platformama UNIX i sličnim sustavima (uključujući </a:t>
            </a:r>
            <a:r>
              <a:rPr lang="hr-HR" dirty="0" err="1"/>
              <a:t>FreeBSD</a:t>
            </a:r>
            <a:r>
              <a:rPr lang="hr-HR" dirty="0"/>
              <a:t> i Linux), Windows i </a:t>
            </a:r>
            <a:r>
              <a:rPr lang="hr-HR" dirty="0" err="1"/>
              <a:t>MacOS</a:t>
            </a:r>
            <a:r>
              <a:rPr lang="hr-HR" dirty="0"/>
              <a:t>.</a:t>
            </a:r>
          </a:p>
          <a:p>
            <a:pPr lvl="0"/>
            <a:r>
              <a:rPr lang="hr-HR" dirty="0"/>
              <a:t>Proizvod je međunarodne suradnje vrhunskih statističara i dizajnera programskih jezika.</a:t>
            </a:r>
          </a:p>
          <a:p>
            <a:pPr lvl="0"/>
            <a:r>
              <a:rPr lang="hr-HR" dirty="0"/>
              <a:t>Dozvoljava statističke analize i vizualizaciju te njihovo neograničeno unaprjeđenje.</a:t>
            </a:r>
          </a:p>
          <a:p>
            <a:r>
              <a:rPr lang="hr-HR" dirty="0"/>
              <a:t>Ima mogućnost rada na velikim i kompleksnim objektima – ograničenja su vezana uz operacijski sustav koji koristimo, a ne sustav R.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9594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Funkcija </a:t>
            </a:r>
            <a:r>
              <a:rPr lang="hr-HR" dirty="0" err="1" smtClean="0"/>
              <a:t>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Ovo je funkcija koja provodi drugu zadanu funkciju na zadanim marginama (redak ili stupac) matrice ili polja.</a:t>
            </a:r>
          </a:p>
          <a:p>
            <a:pPr marL="0" indent="0" algn="ctr">
              <a:buNone/>
            </a:pPr>
            <a:endParaRPr lang="hr-HR" i="1" dirty="0" smtClean="0"/>
          </a:p>
          <a:p>
            <a:pPr marL="0" indent="0" algn="ctr">
              <a:buNone/>
            </a:pPr>
            <a:r>
              <a:rPr lang="hr-HR" i="1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i="1" dirty="0" smtClean="0"/>
              <a:t>(X</a:t>
            </a:r>
            <a:r>
              <a:rPr lang="hr-HR" i="1" dirty="0"/>
              <a:t>, MARGIN, FUN, </a:t>
            </a:r>
            <a:r>
              <a:rPr lang="hr-HR" i="1" dirty="0" smtClean="0"/>
              <a:t>...)</a:t>
            </a:r>
          </a:p>
          <a:p>
            <a:endParaRPr lang="hr-HR" i="1" dirty="0" smtClean="0"/>
          </a:p>
          <a:p>
            <a:pPr marL="0" indent="0">
              <a:buNone/>
            </a:pPr>
            <a:r>
              <a:rPr lang="hr-HR" dirty="0"/>
              <a:t>sredine po kolonama</a:t>
            </a:r>
            <a:endParaRPr lang="hr-HR" b="1" dirty="0"/>
          </a:p>
          <a:p>
            <a:pPr marL="0" indent="0">
              <a:buNone/>
            </a:pPr>
            <a:endParaRPr lang="hr-HR" i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/>
              <a:t>(moji_podaci2, 2, </a:t>
            </a:r>
            <a:r>
              <a:rPr lang="hr-HR" dirty="0" err="1"/>
              <a:t>mean</a:t>
            </a:r>
            <a:r>
              <a:rPr lang="hr-HR" dirty="0"/>
              <a:t>) </a:t>
            </a:r>
            <a:endParaRPr lang="hr-HR" dirty="0" smtClean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/>
              <a:t>sredine po redcima</a:t>
            </a:r>
            <a:endParaRPr lang="hr-HR" b="1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hr-HR" dirty="0" smtClean="0"/>
              <a:t>(moji_podaci2</a:t>
            </a:r>
            <a:r>
              <a:rPr lang="hr-HR" dirty="0"/>
              <a:t>, 1, </a:t>
            </a:r>
            <a:r>
              <a:rPr lang="hr-HR" dirty="0" err="1"/>
              <a:t>mean</a:t>
            </a:r>
            <a:r>
              <a:rPr lang="hr-HR" dirty="0"/>
              <a:t>)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35694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lapply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Ovo </a:t>
            </a:r>
            <a:r>
              <a:rPr lang="hr-HR" dirty="0"/>
              <a:t>je funkcija koja primjenjuje zadanu funkciju na svaki element popisa. Rezultat funkcije je popis.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/>
              <a:t>numerička_lista</a:t>
            </a:r>
            <a:r>
              <a:rPr lang="hr-HR" dirty="0"/>
              <a:t> &lt;-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hr-HR" dirty="0"/>
              <a:t>(ime1 = 1:5, </a:t>
            </a:r>
            <a:r>
              <a:rPr lang="hr-HR" dirty="0" smtClean="0"/>
              <a:t>ime2 </a:t>
            </a:r>
            <a:r>
              <a:rPr lang="hr-HR" dirty="0"/>
              <a:t>=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(10))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48778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sapply</a:t>
            </a:r>
            <a:r>
              <a:rPr lang="hr-HR" dirty="0"/>
              <a:t>()</a:t>
            </a:r>
            <a:br>
              <a:rPr lang="hr-HR" dirty="0"/>
            </a:b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 smtClean="0"/>
          </a:p>
          <a:p>
            <a:r>
              <a:rPr lang="hr-HR" dirty="0" smtClean="0"/>
              <a:t>Ova </a:t>
            </a:r>
            <a:r>
              <a:rPr lang="hr-HR" dirty="0"/>
              <a:t>je funkcija slična funkciji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hr-HR" dirty="0"/>
              <a:t>() s razlikom da rezultat pokušava strukturirati u jednostavniji oblik ako je to moguće.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hr-HR" dirty="0"/>
              <a:t>(</a:t>
            </a:r>
            <a:r>
              <a:rPr lang="hr-HR" dirty="0" err="1"/>
              <a:t>numerička_lista</a:t>
            </a:r>
            <a:r>
              <a:rPr lang="hr-HR" dirty="0"/>
              <a:t>, </a:t>
            </a:r>
            <a:r>
              <a:rPr lang="hr-HR" dirty="0" err="1"/>
              <a:t>max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052352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Funkcija </a:t>
            </a:r>
            <a:r>
              <a:rPr lang="hr-HR" dirty="0" err="1"/>
              <a:t>tapply</a:t>
            </a:r>
            <a:r>
              <a:rPr lang="hr-HR" dirty="0" smtClean="0"/>
              <a:t>()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Ovo </a:t>
            </a:r>
            <a:r>
              <a:rPr lang="hr-HR" dirty="0"/>
              <a:t>je funkcija koja radi određeni proces na selekciji vektora te na poljima s promjenjivim duljinama. Grupiranje unutar petlje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dirty="0"/>
              <a:t>definira se faktorskom varijablom.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hr-HR" dirty="0"/>
              <a:t>(1</a:t>
            </a:r>
            <a:r>
              <a:rPr lang="hr-HR" dirty="0" smtClean="0"/>
              <a:t>) </a:t>
            </a:r>
            <a:r>
              <a:rPr lang="hr-HR" dirty="0"/>
              <a:t>#</a:t>
            </a:r>
            <a:r>
              <a:rPr lang="hr-HR" dirty="0" err="1"/>
              <a:t>reproducibilan</a:t>
            </a:r>
            <a:r>
              <a:rPr lang="hr-HR" dirty="0"/>
              <a:t> primjer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podaci 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hr-HR" dirty="0"/>
              <a:t>(osoba = 1:100,tlak = </a:t>
            </a:r>
            <a:r>
              <a:rPr lang="hr-HR" dirty="0" err="1"/>
              <a:t>rnorm</a:t>
            </a:r>
            <a:r>
              <a:rPr lang="hr-HR" dirty="0"/>
              <a:t>(100, </a:t>
            </a:r>
            <a:r>
              <a:rPr lang="hr-HR" dirty="0" err="1"/>
              <a:t>mean</a:t>
            </a:r>
            <a:r>
              <a:rPr lang="hr-HR" dirty="0"/>
              <a:t> = 120, </a:t>
            </a:r>
            <a:r>
              <a:rPr lang="hr-HR" dirty="0" err="1"/>
              <a:t>sd</a:t>
            </a:r>
            <a:r>
              <a:rPr lang="hr-HR" dirty="0"/>
              <a:t> = 80), tretman = </a:t>
            </a:r>
            <a:r>
              <a:rPr lang="hr-HR" dirty="0" err="1"/>
              <a:t>gl</a:t>
            </a:r>
            <a:r>
              <a:rPr lang="hr-HR" dirty="0"/>
              <a:t>(2, 50, </a:t>
            </a:r>
            <a:r>
              <a:rPr lang="hr-HR" dirty="0" err="1"/>
              <a:t>labels</a:t>
            </a:r>
            <a:r>
              <a:rPr lang="hr-HR" dirty="0"/>
              <a:t> = c("Tretman", "Kontrola")))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hr-HR" dirty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r-HR" dirty="0" smtClean="0"/>
              <a:t>(podaci)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tapply</a:t>
            </a:r>
            <a:r>
              <a:rPr lang="hr-HR" dirty="0"/>
              <a:t>(</a:t>
            </a:r>
            <a:r>
              <a:rPr lang="hr-HR" dirty="0" err="1"/>
              <a:t>podaci$tlak</a:t>
            </a:r>
            <a:r>
              <a:rPr lang="hr-HR" dirty="0"/>
              <a:t>, </a:t>
            </a:r>
            <a:r>
              <a:rPr lang="hr-HR" dirty="0" err="1"/>
              <a:t>podaci$tretman</a:t>
            </a:r>
            <a:r>
              <a:rPr lang="hr-HR" dirty="0"/>
              <a:t>, </a:t>
            </a:r>
            <a:r>
              <a:rPr lang="hr-HR" dirty="0" err="1"/>
              <a:t>mean</a:t>
            </a:r>
            <a:r>
              <a:rPr lang="hr-HR" dirty="0"/>
              <a:t>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871030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Dodatne funkcije za početak rada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r-HR" dirty="0"/>
              <a:t>Pregled dostupnih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help</a:t>
            </a:r>
            <a:r>
              <a:rPr lang="hr-HR" dirty="0"/>
              <a:t>(</a:t>
            </a:r>
            <a:r>
              <a:rPr lang="hr-HR" dirty="0" err="1"/>
              <a:t>options</a:t>
            </a:r>
            <a:r>
              <a:rPr lang="hr-HR" dirty="0"/>
              <a:t>)</a:t>
            </a:r>
          </a:p>
          <a:p>
            <a:r>
              <a:rPr lang="hr-HR" dirty="0"/>
              <a:t>Pregled trenutnih postavki mogućnosti sustava: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()</a:t>
            </a:r>
          </a:p>
          <a:p>
            <a:r>
              <a:rPr lang="hr-HR" dirty="0"/>
              <a:t>Namještanje formata brojeva pri ispisu – tri decimale:</a:t>
            </a:r>
          </a:p>
          <a:p>
            <a:r>
              <a:rPr lang="hr-HR" b="1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hr-HR" dirty="0"/>
              <a:t>(</a:t>
            </a:r>
            <a:r>
              <a:rPr lang="hr-HR" dirty="0" err="1"/>
              <a:t>digits</a:t>
            </a:r>
            <a:r>
              <a:rPr lang="hr-HR" dirty="0"/>
              <a:t>=3)</a:t>
            </a:r>
          </a:p>
          <a:p>
            <a:r>
              <a:rPr lang="hr-HR" dirty="0"/>
              <a:t>Listanje svih datoteka u radnom direktoriju: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hr-HR" dirty="0"/>
              <a:t>()</a:t>
            </a:r>
          </a:p>
          <a:p>
            <a:r>
              <a:rPr lang="hr-HR" dirty="0"/>
              <a:t>ili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hr-HR" dirty="0" smtClean="0"/>
              <a:t>()</a:t>
            </a:r>
          </a:p>
          <a:p>
            <a:r>
              <a:rPr lang="hr-HR" dirty="0"/>
              <a:t>Pregled posljednjih 25 naredbi: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r-HR" dirty="0"/>
              <a:t>()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613644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Pohranjivanje tijeka naredbi u datoteku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Unos tijeka naredbi u sustav (.</a:t>
            </a:r>
            <a:r>
              <a:rPr lang="hr-HR" dirty="0" err="1"/>
              <a:t>Rhistory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loadhistory</a:t>
            </a:r>
            <a:r>
              <a:rPr lang="hr-HR" dirty="0"/>
              <a:t>(file="</a:t>
            </a:r>
            <a:r>
              <a:rPr lang="hr-HR" dirty="0" err="1"/>
              <a:t>moja_povijest.Rhistory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cjelokupnog radnog prostora (.</a:t>
            </a:r>
            <a:r>
              <a:rPr lang="hr-HR" dirty="0" err="1"/>
              <a:t>Rdata</a:t>
            </a:r>
            <a:r>
              <a:rPr lang="hr-HR" dirty="0"/>
              <a:t> format):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save.image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Učitavanje radnog prostora u sustav: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moj_radni_prostor.RData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Spremanje određenog objekta u datoteku (na primjer tekstnu datoteku):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(objekt, file = "</a:t>
            </a:r>
            <a:r>
              <a:rPr lang="hr-HR" dirty="0" err="1"/>
              <a:t>ime_datoteke</a:t>
            </a:r>
            <a:r>
              <a:rPr lang="hr-HR" dirty="0"/>
              <a:t>")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write.table</a:t>
            </a:r>
            <a:r>
              <a:rPr lang="hr-HR" dirty="0"/>
              <a:t>(</a:t>
            </a:r>
            <a:r>
              <a:rPr lang="hr-HR" dirty="0" err="1"/>
              <a:t>mydata</a:t>
            </a:r>
            <a:r>
              <a:rPr lang="hr-HR" dirty="0"/>
              <a:t>, "c:/podaci.txt", </a:t>
            </a:r>
            <a:r>
              <a:rPr lang="hr-HR" dirty="0" err="1"/>
              <a:t>sep</a:t>
            </a:r>
            <a:r>
              <a:rPr lang="hr-HR" dirty="0"/>
              <a:t>="\t") #za </a:t>
            </a:r>
            <a:r>
              <a:rPr lang="hr-HR" dirty="0" err="1"/>
              <a:t>windows</a:t>
            </a:r>
            <a:r>
              <a:rPr lang="hr-HR" dirty="0"/>
              <a:t> definiranje kraja retka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79798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Dodatne funkcije za početak </a:t>
            </a:r>
            <a:r>
              <a:rPr lang="hr-HR" dirty="0" smtClean="0"/>
              <a:t>rada, nastavak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  <a:r>
              <a:rPr lang="hr-HR" dirty="0"/>
              <a:t>(</a:t>
            </a:r>
            <a:r>
              <a:rPr lang="hr-HR" dirty="0" err="1"/>
              <a:t>object</a:t>
            </a:r>
            <a:r>
              <a:rPr lang="hr-HR" dirty="0"/>
              <a:t> </a:t>
            </a:r>
            <a:r>
              <a:rPr lang="hr-HR" dirty="0" err="1"/>
              <a:t>list,file</a:t>
            </a:r>
            <a:r>
              <a:rPr lang="hr-HR" dirty="0"/>
              <a:t>="</a:t>
            </a:r>
            <a:r>
              <a:rPr lang="hr-HR" dirty="0" err="1"/>
              <a:t>moj_radni_prostor_dio.RData</a:t>
            </a:r>
            <a:r>
              <a:rPr lang="hr-HR" dirty="0"/>
              <a:t>")</a:t>
            </a:r>
            <a:endParaRPr lang="hr-HR" b="1" dirty="0"/>
          </a:p>
          <a:p>
            <a:r>
              <a:rPr lang="hr-HR" dirty="0"/>
              <a:t>Brisanje objekta iz radnog prostora:</a:t>
            </a:r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(ime objekta)</a:t>
            </a:r>
            <a:endParaRPr lang="hr-HR" b="1" dirty="0"/>
          </a:p>
          <a:p>
            <a:r>
              <a:rPr lang="hr-HR" dirty="0"/>
              <a:t>Brisanje svih objekata iz radnog prostora: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hr-HR" dirty="0"/>
              <a:t>(list=</a:t>
            </a:r>
            <a:r>
              <a:rPr lang="hr-HR" dirty="0" err="1"/>
              <a:t>ls</a:t>
            </a:r>
            <a:r>
              <a:rPr lang="hr-HR" dirty="0"/>
              <a:t>())</a:t>
            </a:r>
            <a:endParaRPr lang="hr-HR" b="1" dirty="0"/>
          </a:p>
          <a:p>
            <a:r>
              <a:rPr lang="hr-HR" dirty="0"/>
              <a:t>Brisanje određenog objekta ili njegovog dijela:</a:t>
            </a:r>
          </a:p>
          <a:p>
            <a:r>
              <a:rPr lang="hr-HR" dirty="0"/>
              <a:t>&gt;ime objekta &lt;- NULL</a:t>
            </a:r>
            <a:endParaRPr lang="hr-HR" b="1" dirty="0"/>
          </a:p>
          <a:p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</a:t>
            </a:r>
            <a:r>
              <a:rPr lang="hr-HR" dirty="0"/>
              <a:t>("</a:t>
            </a:r>
            <a:r>
              <a:rPr lang="hr-HR" dirty="0" err="1"/>
              <a:t>moja_datoteka.RData</a:t>
            </a:r>
            <a:r>
              <a:rPr lang="hr-HR" dirty="0"/>
              <a:t>")</a:t>
            </a:r>
          </a:p>
          <a:p>
            <a:r>
              <a:rPr lang="hr-HR" dirty="0"/>
              <a:t>Izlaz iz konzole sustava R (korisnik je u tom trenutku upozoren na snimanje radnog prostora):</a:t>
            </a:r>
          </a:p>
          <a:p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hr-HR" dirty="0"/>
              <a:t>()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068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sustavi u R-u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67" dirty="0"/>
              <a:t>Grafika osnovnog sustava (</a:t>
            </a:r>
            <a:r>
              <a:rPr lang="hr-HR" sz="1867" dirty="0" err="1"/>
              <a:t>eng</a:t>
            </a:r>
            <a:r>
              <a:rPr lang="hr-HR" sz="1867" dirty="0"/>
              <a:t>. base) - Osnovni (</a:t>
            </a:r>
            <a:r>
              <a:rPr lang="hr-HR" sz="1867" dirty="0" err="1"/>
              <a:t>eng</a:t>
            </a:r>
            <a:r>
              <a:rPr lang="hr-HR" sz="1867" dirty="0"/>
              <a:t>. </a:t>
            </a:r>
            <a:r>
              <a:rPr lang="hr-HR" sz="1867" i="1" dirty="0"/>
              <a:t>base</a:t>
            </a:r>
            <a:r>
              <a:rPr lang="hr-HR" sz="1867" dirty="0"/>
              <a:t>) grafički sustav omogućava određivanje velikog broja parametara na grafu. Popis svih parametara može se pronaći putem upita ?par() ili </a:t>
            </a:r>
            <a:r>
              <a:rPr lang="hr-HR" sz="1867" dirty="0" err="1"/>
              <a:t>help</a:t>
            </a:r>
            <a:r>
              <a:rPr lang="hr-HR" sz="1867" dirty="0"/>
              <a:t>(par)</a:t>
            </a:r>
          </a:p>
          <a:p>
            <a:pPr lvl="1"/>
            <a:endParaRPr lang="hr-HR" sz="1567" dirty="0"/>
          </a:p>
          <a:p>
            <a:pPr lvl="1"/>
            <a:r>
              <a:rPr lang="hr-HR" sz="1567" dirty="0"/>
              <a:t>određujemo područje crtanja</a:t>
            </a:r>
          </a:p>
          <a:p>
            <a:pPr lvl="1"/>
            <a:r>
              <a:rPr lang="hr-HR" sz="1567" dirty="0"/>
              <a:t>dodajemo (funkcija </a:t>
            </a:r>
            <a:r>
              <a:rPr lang="hr-HR" sz="1567" dirty="0" err="1"/>
              <a:t>add</a:t>
            </a:r>
            <a:r>
              <a:rPr lang="hr-HR" sz="1567" dirty="0"/>
              <a:t>() ) različite dijelove grafike (točke, crte, anotaciju, legendu, naslove te grafičke osi – ova funkcija uglavnom prati misaoni proces stvaranja slike.</a:t>
            </a:r>
          </a:p>
          <a:p>
            <a:pPr lvl="1"/>
            <a:endParaRPr lang="hr-HR" sz="1549" b="1" dirty="0"/>
          </a:p>
          <a:p>
            <a:pPr marL="171442" lvl="1">
              <a:spcBef>
                <a:spcPts val="751"/>
              </a:spcBef>
            </a:pPr>
            <a:r>
              <a:rPr lang="hr-HR" sz="1867" dirty="0"/>
              <a:t>Grafika na mreži (</a:t>
            </a:r>
            <a:r>
              <a:rPr lang="hr-HR" sz="1867" dirty="0" err="1"/>
              <a:t>eng</a:t>
            </a:r>
            <a:r>
              <a:rPr lang="hr-HR" sz="1867" dirty="0"/>
              <a:t>. </a:t>
            </a:r>
            <a:r>
              <a:rPr lang="hr-HR" sz="1867" dirty="0" err="1"/>
              <a:t>lattice</a:t>
            </a:r>
            <a:r>
              <a:rPr lang="hr-HR" sz="1867" dirty="0"/>
              <a:t>)</a:t>
            </a:r>
          </a:p>
          <a:p>
            <a:pPr lvl="1"/>
            <a:r>
              <a:rPr lang="hr-HR" sz="1567" dirty="0"/>
              <a:t>Grafika </a:t>
            </a:r>
            <a:r>
              <a:rPr lang="hr-HR" sz="1567" dirty="0" err="1"/>
              <a:t>lattice</a:t>
            </a:r>
            <a:r>
              <a:rPr lang="hr-HR" sz="1567" dirty="0"/>
              <a:t>, za razliku od base, sve što smo zadali u naredbi pohranjuje u objekt klase </a:t>
            </a:r>
            <a:r>
              <a:rPr lang="hr-HR" sz="1567" dirty="0" err="1"/>
              <a:t>trellis</a:t>
            </a:r>
            <a:r>
              <a:rPr lang="hr-HR" sz="1567" dirty="0"/>
              <a:t> i u kasnije crta pripremljeni objekt.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385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Base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 smtClean="0"/>
              <a:t>Parametar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hr-HR" dirty="0" smtClean="0"/>
              <a:t>() </a:t>
            </a:r>
            <a:r>
              <a:rPr lang="hr-HR" dirty="0" err="1" smtClean="0"/>
              <a:t>nadodaje</a:t>
            </a:r>
            <a:r>
              <a:rPr lang="hr-HR" dirty="0" smtClean="0"/>
              <a:t> elemente grafike na započet crtež. </a:t>
            </a:r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x&lt;-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&gt;y &lt;-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hr-HR" dirty="0"/>
              <a:t>(500)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) </a:t>
            </a:r>
            <a:r>
              <a:rPr lang="hr-HR" dirty="0" smtClean="0"/>
              <a:t> # x </a:t>
            </a:r>
            <a:r>
              <a:rPr lang="hr-HR" dirty="0"/>
              <a:t>predstavlja vrijednosti x koordinate; y – y koordinate;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hr-HR" dirty="0"/>
              <a:t>(</a:t>
            </a:r>
            <a:r>
              <a:rPr lang="hr-HR" dirty="0" err="1"/>
              <a:t>main</a:t>
            </a:r>
            <a:r>
              <a:rPr lang="hr-HR" dirty="0"/>
              <a:t>="Slučajni x i y plot</a:t>
            </a:r>
            <a:r>
              <a:rPr lang="hr-HR" dirty="0" smtClean="0"/>
              <a:t>") # naslov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hr-HR" dirty="0" smtClean="0"/>
              <a:t>(„tekst”,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r>
              <a:rPr lang="hr-HR" dirty="0" smtClean="0"/>
              <a:t>(„</a:t>
            </a:r>
            <a:r>
              <a:rPr lang="hr-HR" dirty="0" err="1" smtClean="0"/>
              <a:t>koordinate_objekta</a:t>
            </a:r>
            <a:r>
              <a:rPr lang="hr-HR" dirty="0" smtClean="0"/>
              <a:t>”, </a:t>
            </a:r>
            <a:r>
              <a:rPr lang="hr-HR" dirty="0" err="1" smtClean="0"/>
              <a:t>add</a:t>
            </a:r>
            <a:r>
              <a:rPr lang="hr-HR" dirty="0" smtClean="0"/>
              <a:t>=T)</a:t>
            </a: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hr-HR" dirty="0" smtClean="0"/>
              <a:t>()</a:t>
            </a:r>
          </a:p>
          <a:p>
            <a:pPr marL="0" indent="0">
              <a:buNone/>
            </a:pPr>
            <a:r>
              <a:rPr lang="hr-H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hr-HR" dirty="0"/>
              <a:t>()</a:t>
            </a:r>
            <a:endParaRPr lang="hr-H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hr-HR" dirty="0" smtClean="0"/>
              <a:t>()…</a:t>
            </a:r>
            <a:endParaRPr lang="hr-HR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1628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Grafički parametri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r-HR" dirty="0"/>
              <a:t>Globalni grafički parametri utjecat će na izglede svih grafova koji se izrađuju tijekom jedne seanse, a određuju se funkcijom </a:t>
            </a:r>
            <a:endParaRPr lang="hr-HR" dirty="0" smtClean="0"/>
          </a:p>
          <a:p>
            <a:r>
              <a:rPr lang="hr-HR" dirty="0" smtClean="0"/>
              <a:t>U </a:t>
            </a:r>
            <a:r>
              <a:rPr lang="hr-HR" dirty="0"/>
              <a:t>samom pozivu nekog grafa moguće je neku od ovih mogućnosti promijeniti:</a:t>
            </a:r>
          </a:p>
          <a:p>
            <a:pPr lvl="0"/>
            <a:r>
              <a:rPr lang="hr-HR" b="1" dirty="0" err="1"/>
              <a:t>pch</a:t>
            </a:r>
            <a:r>
              <a:rPr lang="hr-HR" dirty="0"/>
              <a:t> – vrsta simbola – automatski crta otvoreni krug</a:t>
            </a:r>
          </a:p>
          <a:p>
            <a:pPr lvl="0"/>
            <a:r>
              <a:rPr lang="hr-HR" b="1" dirty="0" err="1" smtClean="0"/>
              <a:t>lty</a:t>
            </a:r>
            <a:r>
              <a:rPr lang="hr-HR" dirty="0" smtClean="0"/>
              <a:t> </a:t>
            </a:r>
            <a:r>
              <a:rPr lang="hr-HR" dirty="0"/>
              <a:t>– vrsta crte</a:t>
            </a:r>
          </a:p>
          <a:p>
            <a:pPr lvl="0"/>
            <a:r>
              <a:rPr lang="hr-HR" b="1" dirty="0" err="1"/>
              <a:t>lwd</a:t>
            </a:r>
            <a:r>
              <a:rPr lang="hr-HR" dirty="0"/>
              <a:t> – debljina crte</a:t>
            </a:r>
          </a:p>
          <a:p>
            <a:pPr lvl="0"/>
            <a:r>
              <a:rPr lang="hr-HR" b="1" dirty="0"/>
              <a:t>col</a:t>
            </a:r>
            <a:r>
              <a:rPr lang="hr-HR" dirty="0"/>
              <a:t> – boje korištene u crtanju (mogu se definirati uz pomoć teksta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string</a:t>
            </a:r>
            <a:r>
              <a:rPr lang="hr-HR" dirty="0"/>
              <a:t>), broja ili </a:t>
            </a:r>
            <a:r>
              <a:rPr lang="hr-HR" dirty="0" err="1"/>
              <a:t>heksadecimalnog</a:t>
            </a:r>
            <a:r>
              <a:rPr lang="hr-HR" dirty="0"/>
              <a:t> broja. Funkcija </a:t>
            </a:r>
            <a:r>
              <a:rPr lang="hr-HR" dirty="0" err="1"/>
              <a:t>colours</a:t>
            </a:r>
            <a:r>
              <a:rPr lang="hr-HR" dirty="0"/>
              <a:t>() daje nam vektor imena boja.</a:t>
            </a:r>
          </a:p>
          <a:p>
            <a:pPr lvl="0"/>
            <a:r>
              <a:rPr lang="hr-HR" b="1" dirty="0"/>
              <a:t>las</a:t>
            </a:r>
            <a:r>
              <a:rPr lang="hr-HR" dirty="0"/>
              <a:t> – orijentacija osi na grafikonu</a:t>
            </a:r>
          </a:p>
          <a:p>
            <a:pPr lvl="0"/>
            <a:r>
              <a:rPr lang="hr-HR" b="1" dirty="0" err="1"/>
              <a:t>bg</a:t>
            </a:r>
            <a:r>
              <a:rPr lang="hr-HR" dirty="0"/>
              <a:t> – boja pozadine</a:t>
            </a:r>
          </a:p>
          <a:p>
            <a:pPr lvl="0"/>
            <a:r>
              <a:rPr lang="hr-HR" b="1" dirty="0"/>
              <a:t>mar</a:t>
            </a:r>
            <a:r>
              <a:rPr lang="hr-HR" dirty="0"/>
              <a:t> – određuje širinu margina brojem linija teksta kao vektor četiri vrijednosti redom: donja, lijeva, gornja i desna margina. Alternativa je </a:t>
            </a:r>
            <a:r>
              <a:rPr lang="hr-HR" dirty="0" err="1"/>
              <a:t>mai</a:t>
            </a:r>
            <a:r>
              <a:rPr lang="hr-HR" dirty="0"/>
              <a:t> koja definira širinu margina u inčima.</a:t>
            </a:r>
          </a:p>
          <a:p>
            <a:pPr lvl="0"/>
            <a:r>
              <a:rPr lang="hr-HR" b="1" dirty="0"/>
              <a:t>oma</a:t>
            </a:r>
            <a:r>
              <a:rPr lang="hr-HR" dirty="0"/>
              <a:t> – vanjske margine – važno jedino kod višestrukih plotova (alternativno </a:t>
            </a:r>
            <a:r>
              <a:rPr lang="hr-HR" dirty="0" err="1"/>
              <a:t>mai</a:t>
            </a:r>
            <a:r>
              <a:rPr lang="hr-HR" dirty="0"/>
              <a:t> u inčima)</a:t>
            </a:r>
          </a:p>
          <a:p>
            <a:pPr lvl="0"/>
            <a:r>
              <a:rPr lang="hr-HR" b="1" dirty="0" err="1"/>
              <a:t>mfrow</a:t>
            </a:r>
            <a:r>
              <a:rPr lang="hr-HR" dirty="0"/>
              <a:t> – broj grafike u jednom retku (popunjava se unutar retka)</a:t>
            </a:r>
          </a:p>
          <a:p>
            <a:pPr lvl="0"/>
            <a:r>
              <a:rPr lang="hr-HR" b="1" dirty="0" err="1"/>
              <a:t>mfcol</a:t>
            </a:r>
            <a:r>
              <a:rPr lang="hr-HR" dirty="0"/>
              <a:t> – broj grafike u jednom stupcu (popunjava se unutar stupca</a:t>
            </a:r>
            <a:r>
              <a:rPr lang="hr-HR" dirty="0" smtClean="0"/>
              <a:t>).</a:t>
            </a:r>
          </a:p>
          <a:p>
            <a:pPr lvl="0"/>
            <a:r>
              <a:rPr lang="hr-HR" dirty="0" smtClean="0"/>
              <a:t>…</a:t>
            </a:r>
            <a:endParaRPr lang="hr-HR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76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 algn="l" defTabSz="685766" rtl="0">
              <a:lnSpc>
                <a:spcPct val="90000"/>
              </a:lnSpc>
              <a:spcBef>
                <a:spcPct val="0"/>
              </a:spcBef>
            </a:pPr>
            <a:r>
              <a:rPr lang="hr-HR" sz="2707" b="1" dirty="0">
                <a:solidFill>
                  <a:srgbClr val="C00000"/>
                </a:solidFill>
              </a:rPr>
              <a:t>Prednosti sustava R</a:t>
            </a:r>
            <a:r>
              <a:rPr lang="hr-HR" b="1" dirty="0">
                <a:solidFill>
                  <a:srgbClr val="C00000"/>
                </a:solidFill>
              </a:rPr>
              <a:t/>
            </a:r>
            <a:br>
              <a:rPr lang="hr-HR" b="1" dirty="0">
                <a:solidFill>
                  <a:srgbClr val="C00000"/>
                </a:solidFill>
              </a:rPr>
            </a:b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hr-HR" dirty="0"/>
          </a:p>
          <a:p>
            <a:pPr lvl="0"/>
            <a:r>
              <a:rPr lang="hr-HR" dirty="0"/>
              <a:t>Ima izuzetnu mogućnost izmjene podataka s drugim programima kao što su datoteke formata MS Excel, </a:t>
            </a:r>
            <a:r>
              <a:rPr lang="hr-HR" dirty="0" err="1"/>
              <a:t>text</a:t>
            </a:r>
            <a:r>
              <a:rPr lang="hr-HR" dirty="0"/>
              <a:t>, SAS, </a:t>
            </a:r>
            <a:r>
              <a:rPr lang="hr-HR" dirty="0" err="1"/>
              <a:t>dataoteke</a:t>
            </a:r>
            <a:r>
              <a:rPr lang="hr-HR" dirty="0"/>
              <a:t> s definiranim razdvajanjima (npr. CSV). </a:t>
            </a:r>
            <a:r>
              <a:rPr lang="hr-HR" dirty="0" smtClean="0"/>
              <a:t>Pristup </a:t>
            </a:r>
            <a:r>
              <a:rPr lang="hr-HR" dirty="0"/>
              <a:t>bazama podataka kao što su Oracle i Access putem ODBC pristupa bazama SQL upitima (paket "RODBC").</a:t>
            </a:r>
          </a:p>
          <a:p>
            <a:pPr lvl="0"/>
            <a:r>
              <a:rPr lang="hr-HR" dirty="0"/>
              <a:t>Postoji vrlo dobra tehnička dokumentacija i velik broj udžbenika koje pripremaju sami korisnici. Također, postoji i velik broj knjiga koje objašnjavaju kako provesti pojedine vrste analiza koristeći sustav R.</a:t>
            </a:r>
          </a:p>
          <a:p>
            <a:pPr lvl="0"/>
            <a:r>
              <a:rPr lang="hr-HR" dirty="0"/>
              <a:t>Svaki korak u analizi je sačuvan i </a:t>
            </a:r>
            <a:r>
              <a:rPr lang="hr-HR" dirty="0" smtClean="0"/>
              <a:t>kao </a:t>
            </a:r>
            <a:r>
              <a:rPr lang="hr-HR" dirty="0"/>
              <a:t>povijest (.</a:t>
            </a:r>
            <a:r>
              <a:rPr lang="hr-HR" dirty="0" err="1"/>
              <a:t>Rhistory</a:t>
            </a:r>
            <a:r>
              <a:rPr lang="hr-HR" dirty="0"/>
              <a:t> datoteka) može se naknadno koristiti u novim analizama ili kao dokumentacija postojećoj.</a:t>
            </a:r>
          </a:p>
          <a:p>
            <a:pPr lvl="0"/>
            <a:r>
              <a:rPr lang="hr-HR" dirty="0"/>
              <a:t>Radi svoje organizacije potiče kritičko razmišljanje tijekom provedbe analize, za razliku od čestog poticanja izvršavanja analiza pritiskom na jednu tipku.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361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Lattice</a:t>
            </a:r>
            <a:r>
              <a:rPr lang="hr-HR" dirty="0" smtClean="0"/>
              <a:t> grafika, primjer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xyplot</a:t>
            </a:r>
            <a:r>
              <a:rPr lang="hr-HR" dirty="0" smtClean="0"/>
              <a:t>(</a:t>
            </a:r>
            <a:r>
              <a:rPr lang="hr-HR" dirty="0" err="1" smtClean="0"/>
              <a:t>y~x</a:t>
            </a:r>
            <a:r>
              <a:rPr lang="hr-HR" dirty="0" smtClean="0"/>
              <a:t> </a:t>
            </a:r>
            <a:r>
              <a:rPr lang="hr-HR" dirty="0"/>
              <a:t>| </a:t>
            </a:r>
            <a:r>
              <a:rPr lang="hr-HR" dirty="0" err="1"/>
              <a:t>faktor_var</a:t>
            </a:r>
            <a:r>
              <a:rPr lang="hr-HR" dirty="0"/>
              <a:t>,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panel = </a:t>
            </a:r>
            <a:r>
              <a:rPr lang="hr-HR" dirty="0" err="1"/>
              <a:t>function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,...){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panel.xyplot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,...)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 smtClean="0"/>
              <a:t>panel.abline</a:t>
            </a:r>
            <a:r>
              <a:rPr lang="hr-HR" dirty="0" smtClean="0"/>
              <a:t>(h=</a:t>
            </a:r>
            <a:r>
              <a:rPr lang="hr-HR" dirty="0" err="1" smtClean="0"/>
              <a:t>median</a:t>
            </a:r>
            <a:r>
              <a:rPr lang="hr-HR" dirty="0" smtClean="0"/>
              <a:t>(y</a:t>
            </a:r>
            <a:r>
              <a:rPr lang="hr-HR" dirty="0"/>
              <a:t>), </a:t>
            </a:r>
            <a:r>
              <a:rPr lang="hr-HR" dirty="0" err="1"/>
              <a:t>lty</a:t>
            </a:r>
            <a:r>
              <a:rPr lang="hr-HR" dirty="0"/>
              <a:t>=3)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</a:t>
            </a:r>
            <a:r>
              <a:rPr lang="hr-HR" dirty="0" err="1"/>
              <a:t>panel.lmline</a:t>
            </a:r>
            <a:r>
              <a:rPr lang="hr-HR" dirty="0"/>
              <a:t>(</a:t>
            </a:r>
            <a:r>
              <a:rPr lang="hr-HR" dirty="0" err="1"/>
              <a:t>x,y</a:t>
            </a:r>
            <a:r>
              <a:rPr lang="hr-HR" dirty="0"/>
              <a:t>, col=1)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					})</a:t>
            </a:r>
            <a:endParaRPr lang="hr-HR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126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Boje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r-HR" dirty="0"/>
              <a:t>Sustav boja unutar sustava R je izuzetno dobro razvijen</a:t>
            </a:r>
            <a:r>
              <a:rPr lang="hr-HR" dirty="0" smtClean="0"/>
              <a:t>.</a:t>
            </a:r>
          </a:p>
          <a:p>
            <a:endParaRPr lang="hr-HR" dirty="0"/>
          </a:p>
          <a:p>
            <a:pPr marL="0" indent="0">
              <a:buNone/>
            </a:pPr>
            <a:r>
              <a:rPr lang="hr-HR" dirty="0"/>
              <a:t>Ako želimo informaciju o osnovnim bojama u R-u koristimo funkciju </a:t>
            </a:r>
            <a:r>
              <a:rPr lang="hr-HR" dirty="0" err="1"/>
              <a:t>colors</a:t>
            </a:r>
            <a:r>
              <a:rPr lang="hr-HR" dirty="0"/>
              <a:t>().</a:t>
            </a:r>
          </a:p>
          <a:p>
            <a:pPr marL="0" indent="0">
              <a:buNone/>
            </a:pPr>
            <a:r>
              <a:rPr lang="hr-HR" dirty="0"/>
              <a:t>Za traženje informacije o trenutno odabranoj paleti 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()</a:t>
            </a:r>
          </a:p>
          <a:p>
            <a:pPr marL="0" indent="0">
              <a:buNone/>
            </a:pPr>
            <a:r>
              <a:rPr lang="hr-HR" dirty="0"/>
              <a:t>Sami odredimo paletu koje će biti osnovna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</a:t>
            </a:r>
            <a:r>
              <a:rPr lang="hr-HR" dirty="0" err="1"/>
              <a:t>rainbow</a:t>
            </a:r>
            <a:r>
              <a:rPr lang="hr-HR" dirty="0"/>
              <a:t>(6))</a:t>
            </a:r>
          </a:p>
          <a:p>
            <a:pPr marL="0" indent="0">
              <a:buNone/>
            </a:pPr>
            <a:r>
              <a:rPr lang="hr-HR" dirty="0"/>
              <a:t>#vračanje na prvobitnu paletu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palette</a:t>
            </a:r>
            <a:r>
              <a:rPr lang="hr-HR" dirty="0"/>
              <a:t>("</a:t>
            </a:r>
            <a:r>
              <a:rPr lang="hr-HR" dirty="0" err="1"/>
              <a:t>default</a:t>
            </a:r>
            <a:r>
              <a:rPr lang="hr-HR" dirty="0"/>
              <a:t>")</a:t>
            </a:r>
          </a:p>
          <a:p>
            <a:pPr marL="0" indent="0">
              <a:buNone/>
            </a:pPr>
            <a:r>
              <a:rPr lang="hr-HR" dirty="0"/>
              <a:t>Stvaranje palete sivih nijansi: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/>
              <a:t>(0:15/15) </a:t>
            </a:r>
            <a:r>
              <a:rPr lang="hr-HR" dirty="0" smtClean="0"/>
              <a:t> #</a:t>
            </a:r>
            <a:r>
              <a:rPr lang="hr-HR" dirty="0"/>
              <a:t>15 nijansi sive</a:t>
            </a: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9786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i="1" dirty="0" err="1"/>
              <a:t>grDevice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Paket sadržava i dvije funkcije koje u znatnoj mjeri olakšavaju rad s bojama u sustavu R. </a:t>
            </a:r>
            <a:endParaRPr lang="hr-HR" dirty="0" smtClean="0"/>
          </a:p>
          <a:p>
            <a:r>
              <a:rPr lang="hr-HR" dirty="0"/>
              <a:t>Funkcije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</a:t>
            </a:r>
            <a:r>
              <a:rPr lang="hr-HR" dirty="0"/>
              <a:t>() i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() rade na način da im se zadaju krajnje dvije boje ili paleta boja te one naprave interpolaciju između njih.</a:t>
            </a:r>
          </a:p>
          <a:p>
            <a:r>
              <a:rPr lang="hr-HR" dirty="0" smtClean="0"/>
              <a:t>Slična je funkcija 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gray</a:t>
            </a:r>
            <a:r>
              <a:rPr lang="hr-HR" dirty="0" smtClean="0"/>
              <a:t>() za sive nijanse.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91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Izbor palete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Za vizualizaciju različitih tipova podataka potrebne su i različite palete. Za traženje već ranije pripremljenih paleta za različite potrebe veoma je korisno upoznati se s funkcijama paketa </a:t>
            </a:r>
            <a:r>
              <a:rPr lang="hr-HR" i="1" dirty="0" err="1"/>
              <a:t>RColorBrewer</a:t>
            </a:r>
            <a:r>
              <a:rPr lang="hr-HR" dirty="0"/>
              <a:t>. U njemu se mogu pronaći tri vrste paleta:</a:t>
            </a:r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sekvencionalne</a:t>
            </a:r>
            <a:r>
              <a:rPr lang="hr-HR" dirty="0" smtClean="0"/>
              <a:t> </a:t>
            </a:r>
            <a:r>
              <a:rPr lang="hr-HR" dirty="0"/>
              <a:t>za kontinuirane varijable</a:t>
            </a:r>
          </a:p>
          <a:p>
            <a:pPr lvl="1"/>
            <a:r>
              <a:rPr lang="hr-HR" dirty="0"/>
              <a:t>divergentne za varijable koje divergiraju nekoj vrijednosti ili imaju raspon od negativnih prema pozitivnim vrijednostima te</a:t>
            </a:r>
          </a:p>
          <a:p>
            <a:pPr lvl="1"/>
            <a:r>
              <a:rPr lang="hr-HR" dirty="0"/>
              <a:t>kvalitativne za varijable koje su mjerene na nominalnoj skali.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86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RColorBrewer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hr-HR" dirty="0"/>
              <a:t>(</a:t>
            </a:r>
            <a:r>
              <a:rPr lang="hr-HR" dirty="0" err="1"/>
              <a:t>RColorBrewer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/>
              <a:t>boje &lt;- </a:t>
            </a:r>
            <a:r>
              <a:rPr lang="hr-HR" dirty="0" err="1"/>
              <a:t>brewer.pal</a:t>
            </a:r>
            <a:r>
              <a:rPr lang="hr-HR" dirty="0"/>
              <a:t>(5,"Blues") #biramo pet boja iz plave palete</a:t>
            </a:r>
            <a:endParaRPr lang="hr-HR" b="1" dirty="0"/>
          </a:p>
          <a:p>
            <a:pPr marL="0" indent="0">
              <a:buNone/>
            </a:pPr>
            <a:endParaRPr lang="hr-HR" dirty="0" smtClean="0"/>
          </a:p>
          <a:p>
            <a:pPr marL="0" indent="0">
              <a:buNone/>
            </a:pPr>
            <a:r>
              <a:rPr lang="hr-HR" dirty="0" smtClean="0"/>
              <a:t>Želimo </a:t>
            </a:r>
            <a:r>
              <a:rPr lang="hr-HR" dirty="0"/>
              <a:t>na primjer 20 boja, ali na temelju gore izabranih 5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(boje)(20)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jednako kao i</a:t>
            </a:r>
          </a:p>
          <a:p>
            <a:pPr marL="0" indent="0">
              <a:buNone/>
            </a:pPr>
            <a:r>
              <a:rPr lang="hr-HR" dirty="0"/>
              <a:t>&gt;boje20&lt;-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colorRampPalette</a:t>
            </a:r>
            <a:r>
              <a:rPr lang="hr-HR" dirty="0"/>
              <a:t>(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brewer.pa</a:t>
            </a:r>
            <a:r>
              <a:rPr lang="hr-HR" dirty="0" err="1"/>
              <a:t>l</a:t>
            </a:r>
            <a:r>
              <a:rPr lang="hr-HR" dirty="0"/>
              <a:t>(5,"Blues"))(20)</a:t>
            </a:r>
            <a:endParaRPr lang="hr-HR" b="1" dirty="0"/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)</a:t>
            </a:r>
            <a:endParaRPr lang="hr-HR" b="1" dirty="0"/>
          </a:p>
          <a:p>
            <a:pPr marL="0" indent="0">
              <a:buNone/>
            </a:pPr>
            <a:r>
              <a:rPr lang="hr-HR" dirty="0" smtClean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col=boje20</a:t>
            </a:r>
            <a:r>
              <a:rPr lang="hr-HR" dirty="0" smtClean="0"/>
              <a:t>)</a:t>
            </a:r>
          </a:p>
          <a:p>
            <a:pPr marL="0" indent="0">
              <a:buNone/>
            </a:pPr>
            <a:r>
              <a:rPr lang="hr-HR" dirty="0"/>
              <a:t>&gt;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hr-HR" dirty="0"/>
              <a:t>(</a:t>
            </a:r>
            <a:r>
              <a:rPr lang="hr-HR" dirty="0" err="1"/>
              <a:t>volcano</a:t>
            </a:r>
            <a:r>
              <a:rPr lang="hr-HR" dirty="0"/>
              <a:t>, col=</a:t>
            </a:r>
            <a:r>
              <a:rPr lang="hr-HR" dirty="0" err="1"/>
              <a:t>rev</a:t>
            </a:r>
            <a:r>
              <a:rPr lang="hr-HR" dirty="0"/>
              <a:t>(boje20))</a:t>
            </a: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8284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Prokomentirajte</a:t>
            </a:r>
            <a:endParaRPr lang="hr-HR" dirty="0"/>
          </a:p>
        </p:txBody>
      </p:sp>
      <p:pic>
        <p:nvPicPr>
          <p:cNvPr id="6" name="Content Placeholder 5" descr="volcano_blue_colors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76933" y="1826687"/>
            <a:ext cx="3060972" cy="3266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  <p:pic>
        <p:nvPicPr>
          <p:cNvPr id="5" name="Picture 4" descr="volcano_blue_colors_inverz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08050" y="1826686"/>
            <a:ext cx="3307405" cy="326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10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Osnove </a:t>
            </a:r>
            <a:r>
              <a:rPr lang="pt-BR" dirty="0"/>
              <a:t>o datumima u sustavu R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Datumi se unutar klase </a:t>
            </a:r>
            <a:r>
              <a:rPr lang="hr-HR" b="1" dirty="0"/>
              <a:t>Date</a:t>
            </a:r>
            <a:r>
              <a:rPr lang="hr-HR" dirty="0"/>
              <a:t> čuvaju (interno unutar sustava R) kao broj dana od 1.1.1970. godine. </a:t>
            </a:r>
            <a:endParaRPr lang="hr-HR" dirty="0" smtClean="0"/>
          </a:p>
          <a:p>
            <a:r>
              <a:rPr lang="hr-HR" dirty="0" smtClean="0"/>
              <a:t>Ako </a:t>
            </a:r>
            <a:r>
              <a:rPr lang="hr-HR" dirty="0"/>
              <a:t>je potrebno čuvati i vrijeme, koriste se POSIX klase koje se razlikuju po internom načinu čuvanja. </a:t>
            </a:r>
            <a:endParaRPr lang="hr-HR" dirty="0" smtClean="0"/>
          </a:p>
          <a:p>
            <a:r>
              <a:rPr lang="hr-HR" dirty="0" smtClean="0"/>
              <a:t>Klasa </a:t>
            </a:r>
            <a:r>
              <a:rPr lang="hr-HR" dirty="0" err="1"/>
              <a:t>POSIXct</a:t>
            </a:r>
            <a:r>
              <a:rPr lang="hr-HR" dirty="0"/>
              <a:t> čuva vrijeme kao broj sekundi od 1.1.1970. </a:t>
            </a:r>
            <a:r>
              <a:rPr lang="hr-HR" dirty="0" err="1"/>
              <a:t>POSIXlt</a:t>
            </a:r>
            <a:r>
              <a:rPr lang="hr-HR" dirty="0"/>
              <a:t> čuva vrijeme u popisu </a:t>
            </a:r>
            <a:r>
              <a:rPr lang="hr-HR" dirty="0" smtClean="0"/>
              <a:t>(</a:t>
            </a:r>
            <a:r>
              <a:rPr lang="hr-HR" dirty="0" err="1" smtClean="0"/>
              <a:t>hour</a:t>
            </a:r>
            <a:r>
              <a:rPr lang="hr-HR" dirty="0"/>
              <a:t>, min, </a:t>
            </a:r>
            <a:r>
              <a:rPr lang="hr-HR" dirty="0" err="1"/>
              <a:t>sec</a:t>
            </a:r>
            <a:r>
              <a:rPr lang="hr-HR" dirty="0"/>
              <a:t>, </a:t>
            </a:r>
            <a:r>
              <a:rPr lang="hr-HR" dirty="0" err="1"/>
              <a:t>mon</a:t>
            </a:r>
            <a:r>
              <a:rPr lang="hr-HR" dirty="0"/>
              <a:t>,..) čime je lakše dohvatiti pojedini član, </a:t>
            </a:r>
            <a:r>
              <a:rPr lang="hr-HR" dirty="0" err="1"/>
              <a:t>npr</a:t>
            </a:r>
            <a:r>
              <a:rPr lang="hr-HR" dirty="0"/>
              <a:t>, mjesec-</a:t>
            </a:r>
            <a:r>
              <a:rPr lang="hr-HR" dirty="0" err="1"/>
              <a:t>mon</a:t>
            </a:r>
            <a:r>
              <a:rPr lang="hr-HR" dirty="0"/>
              <a:t>. </a:t>
            </a:r>
          </a:p>
          <a:p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2859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Otvorite u </a:t>
            </a:r>
            <a:r>
              <a:rPr lang="hr-HR" dirty="0" err="1" smtClean="0"/>
              <a:t>Rstudio</a:t>
            </a:r>
            <a:r>
              <a:rPr lang="hr-HR" dirty="0" smtClean="0"/>
              <a:t>-u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3200" dirty="0"/>
              <a:t>			</a:t>
            </a:r>
            <a:endParaRPr lang="hr-HR" sz="2133" dirty="0"/>
          </a:p>
          <a:p>
            <a:pPr marL="0" indent="0" algn="ctr">
              <a:buNone/>
            </a:pPr>
            <a:r>
              <a:rPr lang="hr-HR" sz="2133" dirty="0"/>
              <a:t> „</a:t>
            </a:r>
            <a:r>
              <a:rPr lang="hr-HR" sz="2133" dirty="0" err="1"/>
              <a:t>datumi.R</a:t>
            </a:r>
            <a:r>
              <a:rPr lang="hr-HR" sz="2133" dirty="0"/>
              <a:t>”</a:t>
            </a:r>
          </a:p>
          <a:p>
            <a:endParaRPr lang="hr-HR" sz="2000" dirty="0"/>
          </a:p>
          <a:p>
            <a:r>
              <a:rPr lang="hr-HR" sz="2000" dirty="0"/>
              <a:t> </a:t>
            </a:r>
            <a:r>
              <a:rPr lang="hr-HR" dirty="0"/>
              <a:t>Prvi paket koji se bavio analitikom dnevnih podataka (financijskih) i koji je olakšao rad s vremenski referenciranim podacima je paket "</a:t>
            </a:r>
            <a:r>
              <a:rPr lang="hr-HR" dirty="0" err="1"/>
              <a:t>zoo</a:t>
            </a:r>
            <a:r>
              <a:rPr lang="hr-HR" dirty="0"/>
              <a:t>" s vlastitom klasom podataka istog imena</a:t>
            </a:r>
            <a:r>
              <a:rPr lang="hr-HR" dirty="0" smtClean="0"/>
              <a:t>.</a:t>
            </a:r>
          </a:p>
          <a:p>
            <a:r>
              <a:rPr lang="hr-HR" dirty="0" smtClean="0"/>
              <a:t> </a:t>
            </a:r>
            <a:r>
              <a:rPr lang="hr-HR" dirty="0"/>
              <a:t>Objekti klase „</a:t>
            </a:r>
            <a:r>
              <a:rPr lang="hr-HR" dirty="0" err="1"/>
              <a:t>zoo</a:t>
            </a:r>
            <a:r>
              <a:rPr lang="hr-HR" dirty="0"/>
              <a:t>“ naknadno su poboljšani paketom "</a:t>
            </a:r>
            <a:r>
              <a:rPr lang="hr-HR" dirty="0" err="1"/>
              <a:t>xts</a:t>
            </a:r>
            <a:r>
              <a:rPr lang="hr-HR" dirty="0"/>
              <a:t>" (</a:t>
            </a:r>
            <a:r>
              <a:rPr lang="hr-HR" dirty="0" err="1"/>
              <a:t>eng</a:t>
            </a:r>
            <a:r>
              <a:rPr lang="hr-HR" dirty="0"/>
              <a:t>. </a:t>
            </a:r>
            <a:r>
              <a:rPr lang="hr-HR" i="1" dirty="0" err="1"/>
              <a:t>exstensible</a:t>
            </a:r>
            <a:r>
              <a:rPr lang="hr-HR" i="1" dirty="0"/>
              <a:t> time </a:t>
            </a:r>
            <a:r>
              <a:rPr lang="hr-HR" i="1" dirty="0" err="1"/>
              <a:t>series</a:t>
            </a:r>
            <a:r>
              <a:rPr lang="hr-HR" dirty="0"/>
              <a:t>) koji je nadogradio strukturu i metode objekata „</a:t>
            </a:r>
            <a:r>
              <a:rPr lang="hr-HR" dirty="0" err="1"/>
              <a:t>zoo</a:t>
            </a:r>
            <a:r>
              <a:rPr lang="hr-HR" dirty="0"/>
              <a:t>“. </a:t>
            </a:r>
            <a:endParaRPr lang="hr-HR" dirty="0" smtClean="0"/>
          </a:p>
          <a:p>
            <a:r>
              <a:rPr lang="hr-HR" dirty="0" smtClean="0"/>
              <a:t>Ovi paketi čine osnovu u paketu „</a:t>
            </a:r>
            <a:r>
              <a:rPr lang="hr-HR" dirty="0" err="1" smtClean="0"/>
              <a:t>spacetime</a:t>
            </a:r>
            <a:r>
              <a:rPr lang="hr-HR" dirty="0" smtClean="0"/>
              <a:t>” o kojem će biti govora nešto kasnije.</a:t>
            </a:r>
            <a:endParaRPr lang="hr-H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1269" y="6353787"/>
            <a:ext cx="5778731" cy="360000"/>
          </a:xfrm>
          <a:prstGeom prst="rect">
            <a:avLst/>
          </a:prstGeom>
        </p:spPr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4101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28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0426"/>
            <a:ext cx="7772400" cy="1470025"/>
          </a:xfrm>
        </p:spPr>
        <p:txBody>
          <a:bodyPr anchor="ctr"/>
          <a:lstStyle/>
          <a:p>
            <a:pPr eaLnBrk="1" hangingPunct="1"/>
            <a:r>
              <a:rPr lang="hr-HR" altLang="sr-Latn-RS" sz="4400" dirty="0"/>
              <a:t>Uvod u statistiku</a:t>
            </a:r>
            <a:endParaRPr lang="en-US" altLang="sr-Latn-RS" sz="4400" dirty="0"/>
          </a:p>
        </p:txBody>
      </p:sp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32" indent="-285744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71" indent="-228594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6CDA6C-469C-45CC-8F50-6F7075E57935}" type="slidenum">
              <a:rPr lang="en-US" altLang="sr-Latn-RS" sz="1400"/>
              <a:pPr>
                <a:spcBef>
                  <a:spcPct val="0"/>
                </a:spcBef>
                <a:buFontTx/>
                <a:buNone/>
              </a:pPr>
              <a:t>99</a:t>
            </a:fld>
            <a:endParaRPr lang="en-US" altLang="sr-Latn-RS" sz="1400"/>
          </a:p>
        </p:txBody>
      </p:sp>
      <p:pic>
        <p:nvPicPr>
          <p:cNvPr id="5" name="Picture 2" descr="https://encrypted-tbn1.gstatic.com/images?q=tbn:ANd9GcQheBa9izT-rJVwlPSCba2a3RLe8dJMWBHVfsAMGYHRchCYOssDh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51275"/>
            <a:ext cx="3244488" cy="26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149</TotalTime>
  <Words>17547</Words>
  <Application>Microsoft Office PowerPoint</Application>
  <PresentationFormat>Widescreen</PresentationFormat>
  <Paragraphs>3338</Paragraphs>
  <Slides>362</Slides>
  <Notes>6</Notes>
  <HiddenSlides>4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362</vt:i4>
      </vt:variant>
    </vt:vector>
  </HeadingPairs>
  <TitlesOfParts>
    <vt:vector size="378" baseType="lpstr">
      <vt:lpstr>맑은 고딕</vt:lpstr>
      <vt:lpstr>Arial</vt:lpstr>
      <vt:lpstr>Arial Unicode MS</vt:lpstr>
      <vt:lpstr>Calibri</vt:lpstr>
      <vt:lpstr>Calibri Light</vt:lpstr>
      <vt:lpstr>Courier New</vt:lpstr>
      <vt:lpstr>Gulim</vt:lpstr>
      <vt:lpstr>Lucida Console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Microsoft Equation 3.0</vt:lpstr>
      <vt:lpstr>Uvod u jezik R</vt:lpstr>
      <vt:lpstr>Uvod u jezik R </vt:lpstr>
      <vt:lpstr>Što je R?</vt:lpstr>
      <vt:lpstr>Što je R?</vt:lpstr>
      <vt:lpstr>Razvoj R sustava</vt:lpstr>
      <vt:lpstr>„Open-soure” dilema</vt:lpstr>
      <vt:lpstr>Prednosti sustava R </vt:lpstr>
      <vt:lpstr>Prednosti sustava R </vt:lpstr>
      <vt:lpstr>Prednosti sustava R </vt:lpstr>
      <vt:lpstr>Prednosti sustava R</vt:lpstr>
      <vt:lpstr>Nedostaci sustava R</vt:lpstr>
      <vt:lpstr>Nedostaci sustava R</vt:lpstr>
      <vt:lpstr>Instalacija sustava R </vt:lpstr>
      <vt:lpstr>Spremišta programskih paketa</vt:lpstr>
      <vt:lpstr>Programski paketi koji dolaze s instalacijom </vt:lpstr>
      <vt:lpstr>Programski paket base </vt:lpstr>
      <vt:lpstr>Instalacija paketa sa spremišta (eng. repository)</vt:lpstr>
      <vt:lpstr>Instalacija paketa sa spremišta (eng. repository) - view</vt:lpstr>
      <vt:lpstr>Traženje pomoći</vt:lpstr>
      <vt:lpstr>Traženje pomoći, nastavak</vt:lpstr>
      <vt:lpstr>Traženje pomoći, nastavak</vt:lpstr>
      <vt:lpstr>Traženje dokumentacije o instaliranim paketima</vt:lpstr>
      <vt:lpstr>Instalacija paketa putem lokalne datoteke</vt:lpstr>
      <vt:lpstr>Komunikacijske liste</vt:lpstr>
      <vt:lpstr>Grupe od specijalnog interesa - SIG</vt:lpstr>
      <vt:lpstr>Traženje pomoći od zajednice</vt:lpstr>
      <vt:lpstr>Google!</vt:lpstr>
      <vt:lpstr>Specijalizirane konferencije</vt:lpstr>
      <vt:lpstr>Literatura o sustavu R</vt:lpstr>
      <vt:lpstr>Prijelaz na novu verziju R-a</vt:lpstr>
      <vt:lpstr>R način, ima ih bezbroj</vt:lpstr>
      <vt:lpstr>Najnovije verzije paketa</vt:lpstr>
      <vt:lpstr>Najnovije verzije paketa</vt:lpstr>
      <vt:lpstr>Sintaksa putanje u R-u</vt:lpstr>
      <vt:lpstr>Određivanje okoline za rad i individualizirani sustav </vt:lpstr>
      <vt:lpstr>Postavljanje radnog direktorija</vt:lpstr>
      <vt:lpstr>Zadavanje naredbi</vt:lpstr>
      <vt:lpstr>U slučaju pogreške…</vt:lpstr>
      <vt:lpstr>Osnove rada</vt:lpstr>
      <vt:lpstr>Prvi koraci su R-u</vt:lpstr>
      <vt:lpstr>Setovi podataka za vježbu</vt:lpstr>
      <vt:lpstr>1.3. Osnovne vrste podataka u sustavu R</vt:lpstr>
      <vt:lpstr>RStudio.</vt:lpstr>
      <vt:lpstr>Osnovne strukture podataka u sustavu R</vt:lpstr>
      <vt:lpstr>Strukture podatak s obzirom na dimenzionalnost i homogenost</vt:lpstr>
      <vt:lpstr>Vektori</vt:lpstr>
      <vt:lpstr>Atomski vektori</vt:lpstr>
      <vt:lpstr>Kreiranje vektora – combine c() (concatenate)</vt:lpstr>
      <vt:lpstr>Tip vektora</vt:lpstr>
      <vt:lpstr>Atributi vektora</vt:lpstr>
      <vt:lpstr>Indeksiranje i selekcija podskupa vektora</vt:lpstr>
      <vt:lpstr>Popisi, liste</vt:lpstr>
      <vt:lpstr>Selekcija na popisu (listi)</vt:lpstr>
      <vt:lpstr>Popisi (liste), jaš malo komliciranije</vt:lpstr>
      <vt:lpstr>Opcionalni atributi objekata u sustavu R</vt:lpstr>
      <vt:lpstr>Imenovanje vektora</vt:lpstr>
      <vt:lpstr>Selekcija logičkim vektorima</vt:lpstr>
      <vt:lpstr>Matrice i polja</vt:lpstr>
      <vt:lpstr>Spremanje – učitavanje R objekata</vt:lpstr>
      <vt:lpstr>Popunjavanje matrice</vt:lpstr>
      <vt:lpstr>Imenovanje dimenzija polja i matrica</vt:lpstr>
      <vt:lpstr>Imenovanje dimenzija polja i matrica, primjer</vt:lpstr>
      <vt:lpstr>Funkcije cbind(), rbind() na matricama</vt:lpstr>
      <vt:lpstr>Indeksiranje i selekcija elemenata matrice i polja</vt:lpstr>
      <vt:lpstr>Testovi svojstva objekata</vt:lpstr>
      <vt:lpstr>Prijelaz iz jedne klase objekta u drugu</vt:lpstr>
      <vt:lpstr>Setovi podataka (eng. „data frames”)</vt:lpstr>
      <vt:lpstr>Kreiranje seta podataka iz postojećih R objekata</vt:lpstr>
      <vt:lpstr>Faktori</vt:lpstr>
      <vt:lpstr>Funkcije cbind(), rbind() i transponiranje</vt:lpstr>
      <vt:lpstr>Učitavanje postojećih podataka u R</vt:lpstr>
      <vt:lpstr>Funkcije u sustavu R</vt:lpstr>
      <vt:lpstr>Argumenti funkcija u R-u</vt:lpstr>
      <vt:lpstr>Spajanje argumenata funkcije</vt:lpstr>
      <vt:lpstr>Ugrađene funkcije u R-u</vt:lpstr>
      <vt:lpstr>Operatori</vt:lpstr>
      <vt:lpstr>Distribucije vjerojatnosti u sustavu R</vt:lpstr>
      <vt:lpstr>Distribucije vjerojatnosti u sustavu R, nastavak</vt:lpstr>
      <vt:lpstr>Osnovno o petljama u sustavu R</vt:lpstr>
      <vt:lpstr>Funkcija apply()</vt:lpstr>
      <vt:lpstr>Funkcija lapply()</vt:lpstr>
      <vt:lpstr>Funkcija sapply() </vt:lpstr>
      <vt:lpstr>Funkcija tapply()</vt:lpstr>
      <vt:lpstr>Dodatne funkcije za početak rada</vt:lpstr>
      <vt:lpstr>Dodatne funkcije za početak rada, nastavak</vt:lpstr>
      <vt:lpstr>Dodatne funkcije za početak rada, nastavak</vt:lpstr>
      <vt:lpstr>Grafički sustavi u R-u</vt:lpstr>
      <vt:lpstr>Base grafika, primjer</vt:lpstr>
      <vt:lpstr>Grafički parametri</vt:lpstr>
      <vt:lpstr>Lattice grafika, primjer</vt:lpstr>
      <vt:lpstr>Boje u sustavu R</vt:lpstr>
      <vt:lpstr>grDevice</vt:lpstr>
      <vt:lpstr>Izbor palete</vt:lpstr>
      <vt:lpstr>RColorBrewer</vt:lpstr>
      <vt:lpstr>Prokomentirajte</vt:lpstr>
      <vt:lpstr>Osnove o datumima u sustavu R</vt:lpstr>
      <vt:lpstr>Otvorite u Rstudio-u</vt:lpstr>
      <vt:lpstr>PowerPoint Presentation</vt:lpstr>
      <vt:lpstr>Uvod u statistiku</vt:lpstr>
      <vt:lpstr>Što je to statistika?</vt:lpstr>
      <vt:lpstr>Gdje statistika?</vt:lpstr>
      <vt:lpstr>Čime se bavi statistika?</vt:lpstr>
      <vt:lpstr>Što rade statističari?</vt:lpstr>
      <vt:lpstr>Osnovni pojmovi</vt:lpstr>
      <vt:lpstr>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Primjeri statističkih populacija</vt:lpstr>
      <vt:lpstr>Uzorak</vt:lpstr>
      <vt:lpstr>Statističko zaključivanje</vt:lpstr>
      <vt:lpstr>Načini uzorkovanja</vt:lpstr>
      <vt:lpstr>Vjerojatnosni uzorci</vt:lpstr>
      <vt:lpstr>Vjerojatnosni uzorci</vt:lpstr>
      <vt:lpstr>Jednostavan slučajni uzorak</vt:lpstr>
      <vt:lpstr>Vjerojatnosni uzorci</vt:lpstr>
      <vt:lpstr>Vjerojatnosni uzorci</vt:lpstr>
      <vt:lpstr>Sistematski uzorak</vt:lpstr>
      <vt:lpstr>Vjerojatnosni uzorci</vt:lpstr>
      <vt:lpstr>Stratificirani uzorak</vt:lpstr>
      <vt:lpstr>Vjerojatnosni uzorci</vt:lpstr>
      <vt:lpstr>Klaster uzorak</vt:lpstr>
      <vt:lpstr>Vjerojatnosni uzorci</vt:lpstr>
      <vt:lpstr>Vjerojatnosni uzorci</vt:lpstr>
      <vt:lpstr>Kombinirani uzorak</vt:lpstr>
      <vt:lpstr>Ako imamo neki od vjerojatnosnih uzoraka ...</vt:lpstr>
      <vt:lpstr>Zavisnost – nezavisnost uzoraka</vt:lpstr>
      <vt:lpstr>Zavisnost – nezavisnost uzoraka</vt:lpstr>
      <vt:lpstr>Varijable</vt:lpstr>
      <vt:lpstr>Tipovi varijabli, konceptualno</vt:lpstr>
      <vt:lpstr>Tipovi varijabli, konceptualno</vt:lpstr>
      <vt:lpstr>Tipovi varijabli, konceptualno</vt:lpstr>
      <vt:lpstr>Mjerenje varijabli</vt:lpstr>
      <vt:lpstr>Skale mjerenja varijabli</vt:lpstr>
      <vt:lpstr>Skale mjerenja varijabli</vt:lpstr>
      <vt:lpstr>Nominalna skala - svojstva</vt:lpstr>
      <vt:lpstr>Skale mjerenja varijabli</vt:lpstr>
      <vt:lpstr>Ordinalna skala - svojstva</vt:lpstr>
      <vt:lpstr>Skale mjerenja varijabli</vt:lpstr>
      <vt:lpstr>Intervalna skala - svojstva</vt:lpstr>
      <vt:lpstr>Skale mjerenja varijabli</vt:lpstr>
      <vt:lpstr>Omjerna skala - svojstva</vt:lpstr>
      <vt:lpstr>Skale</vt:lpstr>
      <vt:lpstr>Mjerenje</vt:lpstr>
      <vt:lpstr>Što je mjerenje?</vt:lpstr>
      <vt:lpstr>Podaci</vt:lpstr>
      <vt:lpstr>Deskriptivna vs inferencijalna statistika</vt:lpstr>
      <vt:lpstr>Deskriptivna statistika</vt:lpstr>
      <vt:lpstr>Inferencijalna statistika</vt:lpstr>
      <vt:lpstr>Deskriptivna statistika</vt:lpstr>
      <vt:lpstr>PowerPoint Presentation</vt:lpstr>
      <vt:lpstr>Organizacija, sumiranje i vizualizacija podataka</vt:lpstr>
      <vt:lpstr>Deskriptivna statistika – organizacija podataka </vt:lpstr>
      <vt:lpstr>Distribucija frekvencija jedne varijable</vt:lpstr>
      <vt:lpstr>Distribucija frekvencija jedne varijable</vt:lpstr>
      <vt:lpstr>Distribucija frekvencija jedne varijable</vt:lpstr>
      <vt:lpstr>Grafovi – histogram, barplot</vt:lpstr>
      <vt:lpstr>Grafovi -histogram (kontinuirana)</vt:lpstr>
      <vt:lpstr>Grafovi - histogram (kontinuirana)</vt:lpstr>
      <vt:lpstr>Grafovi – barplot (diskretna varijabla)</vt:lpstr>
      <vt:lpstr>Strukturni dijagram – pite (eng. „pie”)</vt:lpstr>
      <vt:lpstr>Grafovi – stabljika-list (eng. „stem leaf”</vt:lpstr>
      <vt:lpstr>Deskriptivna statistika – sumiranje podataka </vt:lpstr>
      <vt:lpstr>Mjere centralne tendencije</vt:lpstr>
      <vt:lpstr>Srednja vrijednost</vt:lpstr>
      <vt:lpstr>Mjere centralne tendencije</vt:lpstr>
      <vt:lpstr>Mjere centralne tendencije</vt:lpstr>
      <vt:lpstr>Mjere centralne tendencije</vt:lpstr>
      <vt:lpstr>Neke karakteristike mjera centralne tendencije</vt:lpstr>
      <vt:lpstr>Neke karakteristike mjera centralne tendencije</vt:lpstr>
      <vt:lpstr>Neke karakteristike mjera centralne tendencije</vt:lpstr>
      <vt:lpstr>Simetričnost distribucija</vt:lpstr>
      <vt:lpstr>Mjere raspršenja - varijanca</vt:lpstr>
      <vt:lpstr>Varijanca</vt:lpstr>
      <vt:lpstr>Varijabilnost</vt:lpstr>
      <vt:lpstr>Varijanca – prosječna suma kvadrata</vt:lpstr>
      <vt:lpstr>Varijanca – standardna devijacija</vt:lpstr>
      <vt:lpstr>Raspon, IQR</vt:lpstr>
      <vt:lpstr>Koeficijent varijacije</vt:lpstr>
      <vt:lpstr>Box-whisker plot</vt:lpstr>
      <vt:lpstr>Box-whisker plot</vt:lpstr>
      <vt:lpstr>Slučajna varijabla</vt:lpstr>
      <vt:lpstr>Eksperiment - vjerojatnost </vt:lpstr>
      <vt:lpstr>Slučajna varijabla može biti</vt:lpstr>
      <vt:lpstr>Kontinuirana slučajna varijabla</vt:lpstr>
      <vt:lpstr>Kontinuirana slučajna varijabla</vt:lpstr>
      <vt:lpstr>Kontinuirana slučajna varijabla</vt:lpstr>
      <vt:lpstr>Neke važne distribucije vjerojatnosti slučajne varijable</vt:lpstr>
      <vt:lpstr>Normalna (Gaussova) distribucija</vt:lpstr>
      <vt:lpstr>Svojstva normalne distribucije</vt:lpstr>
      <vt:lpstr>Svojstva normalne distribucije</vt:lpstr>
      <vt:lpstr>Svojstva normalne distribucije</vt:lpstr>
      <vt:lpstr>Standardiziranje normalne distribucije i Z-vrijednost</vt:lpstr>
      <vt:lpstr>Standardna normalna distribucija</vt:lpstr>
      <vt:lpstr>Z vrijednost (Z skor)</vt:lpstr>
      <vt:lpstr>Normalna – Z usporedba</vt:lpstr>
      <vt:lpstr>Korištenje standardnih normalih tablica</vt:lpstr>
      <vt:lpstr>Odrediti vrijednost ZA</vt:lpstr>
      <vt:lpstr>Tražimo vrijednost Z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Izračun normalnih vjerojatnosti</vt:lpstr>
      <vt:lpstr>Primjer</vt:lpstr>
      <vt:lpstr>U Rstudio-u</vt:lpstr>
      <vt:lpstr>Distribucija statistike uzorka (eng. „sampling“ distribucija)</vt:lpstr>
      <vt:lpstr>Centralni granični teorem – (eng. “Central Limit Teorem” – CLT) i teorijska distribucija sredina uzoraka</vt:lpstr>
      <vt:lpstr>Centralni granični teorem</vt:lpstr>
      <vt:lpstr>Centralni granični teorem</vt:lpstr>
      <vt:lpstr>Inferencija – zaključivanje o populaciji na temelju reprezentativnog uzorka</vt:lpstr>
      <vt:lpstr>Interval pouzdanosti – stupanj pouzdanosti</vt:lpstr>
      <vt:lpstr>Procjena intervala pouzdanosti (CI) za populacijsku sredinu </vt:lpstr>
      <vt:lpstr>Procjena intervala pouzdanosti (CI) za populacijsku sredinu </vt:lpstr>
      <vt:lpstr>Testiranje hipoteza</vt:lpstr>
      <vt:lpstr>Testiranje hipoteza</vt:lpstr>
      <vt:lpstr>Testiranje hipoteze - postupak</vt:lpstr>
      <vt:lpstr>Pogreške koje radimo prilikom testiranja hipoteza</vt:lpstr>
      <vt:lpstr>Pogreške koje radimo prilikom testiranja hipoteza</vt:lpstr>
      <vt:lpstr>Testiranje hipoteza – problem 2</vt:lpstr>
      <vt:lpstr>Testiranje hipoteza - važno</vt:lpstr>
      <vt:lpstr>Pogreške koje radimo prilikom testiranja hipoteza</vt:lpstr>
      <vt:lpstr>Pogreške koje radimo prilikom testiranja hipoteza -  grafički</vt:lpstr>
      <vt:lpstr>Jednosmjerni i dvosmjerni testovi</vt:lpstr>
      <vt:lpstr>Postavljanje hipoteza</vt:lpstr>
      <vt:lpstr>Jednosmjerni vs dvosmjerni</vt:lpstr>
      <vt:lpstr>Pristupi testiranju hipoteza </vt:lpstr>
      <vt:lpstr> Metoda regije za odbacivanje</vt:lpstr>
      <vt:lpstr>Metoda regije za odbacivanje</vt:lpstr>
      <vt:lpstr>Metoda p vrijednosti</vt:lpstr>
      <vt:lpstr>Metoda p vrijednosti</vt:lpstr>
      <vt:lpstr>Kada ne znamo populacijsku standardnu devijaciju?</vt:lpstr>
      <vt:lpstr>Studentova t distribucija</vt:lpstr>
      <vt:lpstr>Studentova t distribucija</vt:lpstr>
      <vt:lpstr>Stupnjevi slobode - primjer</vt:lpstr>
      <vt:lpstr>t-test</vt:lpstr>
      <vt:lpstr>t-test</vt:lpstr>
      <vt:lpstr>Z-test - t-test</vt:lpstr>
      <vt:lpstr>Priroda t-statistike</vt:lpstr>
      <vt:lpstr>Korištenje t-tablica</vt:lpstr>
      <vt:lpstr>Kada koristiti z a kada t statistiku</vt:lpstr>
      <vt:lpstr>Linearna veza dviju kvantitativnih varijabli</vt:lpstr>
      <vt:lpstr>Pearson korelacijski koeficijent</vt:lpstr>
      <vt:lpstr>Što nam govori vrijednost kovarijance? </vt:lpstr>
      <vt:lpstr>Kovarijanca - objašnjenje</vt:lpstr>
      <vt:lpstr>Pearson korelacijski koeficijent</vt:lpstr>
      <vt:lpstr>Pearson korelacijski koeficijent</vt:lpstr>
      <vt:lpstr>Neke karakteristike Pearson korelacijskog koeficijenta</vt:lpstr>
      <vt:lpstr>Pearson korelacijski koeficijent – NE MJERI NELINEARNE VEZE</vt:lpstr>
      <vt:lpstr>Kauzalnost</vt:lpstr>
      <vt:lpstr>Korelacija - regresija</vt:lpstr>
      <vt:lpstr>Korelacija - razumijevanje</vt:lpstr>
      <vt:lpstr>Vizualizacija i analiza prostornih podataka pomoću sustava R (S730)</vt:lpstr>
      <vt:lpstr>Prostorni podaci</vt:lpstr>
      <vt:lpstr>Vrste dvodimenzionalnih GIS-podataka</vt:lpstr>
      <vt:lpstr>Organizacija podataka</vt:lpstr>
      <vt:lpstr>OGC - R</vt:lpstr>
      <vt:lpstr>Geografsko informacijski sustavi i R</vt:lpstr>
      <vt:lpstr>Prostorni podaci u GIS sustavima</vt:lpstr>
      <vt:lpstr>Tradicionalni načini prikaza prostornih objekata</vt:lpstr>
      <vt:lpstr>Model, prikaz realnog svijeta</vt:lpstr>
      <vt:lpstr>Vektorska prezentacija prostornih podataka</vt:lpstr>
      <vt:lpstr>ESRI Shapefile </vt:lpstr>
      <vt:lpstr>Struktura ESRI shp</vt:lpstr>
      <vt:lpstr>Rasterska prezentacija prostornih podataka</vt:lpstr>
      <vt:lpstr>Formati stranih rasterskih podataka</vt:lpstr>
      <vt:lpstr>OS SAGA GIS </vt:lpstr>
      <vt:lpstr>OS SAGA GIS </vt:lpstr>
      <vt:lpstr>RStudio.</vt:lpstr>
      <vt:lpstr>Geopozicioniranje</vt:lpstr>
      <vt:lpstr>Geopozicioniranje i lokalne koordinate - projekcije</vt:lpstr>
      <vt:lpstr>World Geodetic System (WGS) </vt:lpstr>
      <vt:lpstr>Predstavljanje trodimenzionalnog tijela dvodimenzionalnom kartom</vt:lpstr>
      <vt:lpstr>Transformiranje koordinata</vt:lpstr>
      <vt:lpstr>Projiciranje</vt:lpstr>
      <vt:lpstr>Tipovi projekcija</vt:lpstr>
      <vt:lpstr>Prostorni podaci u sustavu R – R kao GIS</vt:lpstr>
      <vt:lpstr>Struktura prostornih podataka u sustavu R</vt:lpstr>
      <vt:lpstr>Paket "sp"</vt:lpstr>
      <vt:lpstr>Vektorske strukture (točke) – paket „sp”</vt:lpstr>
      <vt:lpstr>Vektorske strukture – paket „sp”</vt:lpstr>
      <vt:lpstr>Rasterske strukture – paket „sp”</vt:lpstr>
      <vt:lpstr>Napravimo prostorni objekt</vt:lpstr>
      <vt:lpstr>Strukture Spatial*DataFrame</vt:lpstr>
      <vt:lpstr>Slot (@) vs. varijabla ($)</vt:lpstr>
      <vt:lpstr>Koordinatni sustavi – CRS()</vt:lpstr>
      <vt:lpstr>Koordinatni sustav – data(meuse)</vt:lpstr>
      <vt:lpstr>EPSG baza koordinatnih sustava (CRS)</vt:lpstr>
      <vt:lpstr>Biblioteka "PROJ.4"</vt:lpstr>
      <vt:lpstr>GDAL (GDAL / OGR)</vt:lpstr>
      <vt:lpstr>Paket „rgdal” - OGR</vt:lpstr>
      <vt:lpstr>Paket „rgdal” – primjer korištenja</vt:lpstr>
      <vt:lpstr>Slične funkcionalnosti vizualizacije na GE – „plotKML”</vt:lpstr>
      <vt:lpstr>Paket "maptools„ - vektori</vt:lpstr>
      <vt:lpstr>Paket "maptools„ - rasteri</vt:lpstr>
      <vt:lpstr>Usporedba „maptools” – „rgdal”; paket „raster”</vt:lpstr>
      <vt:lpstr>CRAN – „Spatial“ - tri osnovne grupe </vt:lpstr>
      <vt:lpstr>CRAN – „Spatial“ </vt:lpstr>
      <vt:lpstr>Proces analize</vt:lpstr>
      <vt:lpstr>Vizualizacija prostornih podataka u sustavu R</vt:lpstr>
      <vt:lpstr>Vizualizacija, dio analize</vt:lpstr>
      <vt:lpstr>Analiza prostornih podataka</vt:lpstr>
      <vt:lpstr>Konceptualni okvir za analize prostornih podataka</vt:lpstr>
      <vt:lpstr>Proces analize prostornih podataka</vt:lpstr>
      <vt:lpstr>Prostorni uzorak</vt:lpstr>
      <vt:lpstr>Nakon što imamo prostorni uzorak</vt:lpstr>
      <vt:lpstr>Analitika u 2D i 3D</vt:lpstr>
      <vt:lpstr>Specifikum analitike u prostoru</vt:lpstr>
      <vt:lpstr>Uključivanje informacije o međusobnim odnosima opservacija u analizu</vt:lpstr>
      <vt:lpstr>Glavni prostorni odnosi</vt:lpstr>
      <vt:lpstr>Testiranje topoloških odnosa </vt:lpstr>
      <vt:lpstr>Mjere međusobne ovisnosti među opservacijama</vt:lpstr>
      <vt:lpstr>Matrice prostornih težina - W</vt:lpstr>
      <vt:lpstr>Načini izračuna matrica prostornih težina</vt:lpstr>
      <vt:lpstr>Težine određene ne temelju zajedničkih granica (eng. Contiguity Based Weights)</vt:lpstr>
      <vt:lpstr>Definiranje susjedstva na nepravilnim poligonima</vt:lpstr>
      <vt:lpstr>Kreiranje W matrice – matrice prvog reda</vt:lpstr>
      <vt:lpstr>Susjedstva viših redova</vt:lpstr>
      <vt:lpstr>Tipovi matrica susjedstva</vt:lpstr>
      <vt:lpstr>Standardiziranje matrica susjedstva, primjer </vt:lpstr>
      <vt:lpstr>Težine na temelju međusobne udaljenosti (eng. Distance Based Weights)</vt:lpstr>
      <vt:lpstr>Utjecaj izbora matrice težine na rezultat analize</vt:lpstr>
      <vt:lpstr>Izrade matrica prostornih težina za vektorske, poligonske podatke u sustavu R</vt:lpstr>
      <vt:lpstr>Mjere opće povezanosti podataka</vt:lpstr>
      <vt:lpstr>Izračun opće mjere međusobne povezanosti prostornih podataka, primjer</vt:lpstr>
      <vt:lpstr>Izračun opće mjere međusobne povezanosti prostornih podataka, primjer - nastavak</vt:lpstr>
      <vt:lpstr>Indeks Moran I</vt:lpstr>
      <vt:lpstr>Moran, stari primjer</vt:lpstr>
      <vt:lpstr>Moran, stari primjer - nastavak</vt:lpstr>
      <vt:lpstr>Moran indeks na rasteru, primjer</vt:lpstr>
      <vt:lpstr>Gaery C indeks</vt:lpstr>
      <vt:lpstr>Indeksi općenito</vt:lpstr>
      <vt:lpstr>Moran indeks u R-u</vt:lpstr>
      <vt:lpstr>Analitika kontinuiranih procesa i geostatistika</vt:lpstr>
      <vt:lpstr>Metode procjene na temelju uzorka</vt:lpstr>
      <vt:lpstr>Mehanički (deterministički) modeli</vt:lpstr>
      <vt:lpstr>Mehanički (deterministički) modeli, primjer</vt:lpstr>
      <vt:lpstr>Statistički (vjerojatnosni) modeli</vt:lpstr>
      <vt:lpstr>Statistički interpolacijski modeli – mehanički (hibridi model) - primjer</vt:lpstr>
      <vt:lpstr>Variogram / samivariogram</vt:lpstr>
      <vt:lpstr>Variogram</vt:lpstr>
      <vt:lpstr>Variogram</vt:lpstr>
      <vt:lpstr>Regresijski kriging - shema</vt:lpstr>
      <vt:lpstr>Evaluacija modela</vt:lpstr>
      <vt:lpstr>Teorija slučajnih polja – teorija regionaliziranih varijabli</vt:lpstr>
      <vt:lpstr>Geostatistika u sustavu R</vt:lpstr>
      <vt:lpstr>Paket "gstat"</vt:lpstr>
      <vt:lpstr>Prostorno – vremenski podaci</vt:lpstr>
      <vt:lpstr>Klase za pohranu prostorno vremenskih podataka u sustavu R</vt:lpstr>
      <vt:lpstr>Paket „spacetime"</vt:lpstr>
      <vt:lpstr>Paket „spacetime” – klase </vt:lpstr>
      <vt:lpstr>Paket „spacetime” – klase, nastavak</vt:lpstr>
      <vt:lpstr>Paket „spacetime” – klase, nastavak</vt:lpstr>
      <vt:lpstr>U RStudio</vt:lpstr>
      <vt:lpstr>U RStudio</vt:lpstr>
      <vt:lpstr>Opcionalno</vt:lpstr>
      <vt:lpstr>Hvala na pažnji i suradnji!</vt:lpstr>
    </vt:vector>
  </TitlesOfParts>
  <Company>Vipnet d.o.o.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Korisnik</dc:creator>
  <cp:lastModifiedBy>Andreja Radović</cp:lastModifiedBy>
  <cp:revision>12</cp:revision>
  <dcterms:created xsi:type="dcterms:W3CDTF">2014-12-02T12:15:48Z</dcterms:created>
  <dcterms:modified xsi:type="dcterms:W3CDTF">2023-04-24T12:55:28Z</dcterms:modified>
</cp:coreProperties>
</file>